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2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1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slideLayouts/slideLayout14.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customXml/itemProps1.xml" ContentType="application/vnd.openxmlformats-officedocument.customXml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ppt/changesInfos/changesInfo1.xml" ContentType="application/vnd.ms-powerpoint.changesinfo+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4" r:id="rId5"/>
  </p:sldMasterIdLst>
  <p:notesMasterIdLst>
    <p:notesMasterId r:id="rId28"/>
  </p:notesMasterIdLst>
  <p:sldIdLst>
    <p:sldId id="256" r:id="rId6"/>
    <p:sldId id="484" r:id="rId7"/>
    <p:sldId id="494" r:id="rId8"/>
    <p:sldId id="286" r:id="rId9"/>
    <p:sldId id="465" r:id="rId10"/>
    <p:sldId id="471" r:id="rId11"/>
    <p:sldId id="269" r:id="rId12"/>
    <p:sldId id="468" r:id="rId13"/>
    <p:sldId id="482" r:id="rId14"/>
    <p:sldId id="485" r:id="rId15"/>
    <p:sldId id="486" r:id="rId16"/>
    <p:sldId id="490" r:id="rId17"/>
    <p:sldId id="458" r:id="rId18"/>
    <p:sldId id="493" r:id="rId19"/>
    <p:sldId id="489" r:id="rId20"/>
    <p:sldId id="492" r:id="rId21"/>
    <p:sldId id="491" r:id="rId22"/>
    <p:sldId id="456" r:id="rId23"/>
    <p:sldId id="266" r:id="rId24"/>
    <p:sldId id="459" r:id="rId25"/>
    <p:sldId id="463" r:id="rId26"/>
    <p:sldId id="462" r:id="rId27"/>
  </p:sldIdLst>
  <p:sldSz cx="12192000" cy="6858000"/>
  <p:notesSz cx="6858000" cy="9144000"/>
  <p:defaultText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DB4C46-5844-25F5-109D-891053A9A43A}" v="2" dt="2024-09-02T10:53:48.9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28" autoAdjust="0"/>
    <p:restoredTop sz="94411" autoAdjust="0"/>
  </p:normalViewPr>
  <p:slideViewPr>
    <p:cSldViewPr snapToGrid="0">
      <p:cViewPr varScale="1">
        <p:scale>
          <a:sx n="81" d="100"/>
          <a:sy n="81" d="100"/>
        </p:scale>
        <p:origin x="392" y="52"/>
      </p:cViewPr>
      <p:guideLst/>
    </p:cSldViewPr>
  </p:slideViewPr>
  <p:notesTextViewPr>
    <p:cViewPr>
      <p:scale>
        <a:sx n="1" d="1"/>
        <a:sy n="1" d="1"/>
      </p:scale>
      <p:origin x="0" y="0"/>
    </p:cViewPr>
  </p:notesTextViewPr>
  <p:sorterViewPr>
    <p:cViewPr>
      <p:scale>
        <a:sx n="100" d="100"/>
        <a:sy n="100" d="100"/>
      </p:scale>
      <p:origin x="0" y="-13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50"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ynn Bernier" userId="S::carolynn.bernier_cea.fr#ext#@digitaleurope.onmicrosoft.com::1bde327b-294c-4a71-b9d5-5ed82ca99fb0" providerId="AD" clId="Web-{9CDB4C46-5844-25F5-109D-891053A9A43A}"/>
    <pc:docChg chg="addSld delSld">
      <pc:chgData name="Carolynn Bernier" userId="S::carolynn.bernier_cea.fr#ext#@digitaleurope.onmicrosoft.com::1bde327b-294c-4a71-b9d5-5ed82ca99fb0" providerId="AD" clId="Web-{9CDB4C46-5844-25F5-109D-891053A9A43A}" dt="2024-09-02T10:53:48.932" v="1"/>
      <pc:docMkLst>
        <pc:docMk/>
      </pc:docMkLst>
      <pc:sldChg chg="del">
        <pc:chgData name="Carolynn Bernier" userId="S::carolynn.bernier_cea.fr#ext#@digitaleurope.onmicrosoft.com::1bde327b-294c-4a71-b9d5-5ed82ca99fb0" providerId="AD" clId="Web-{9CDB4C46-5844-25F5-109D-891053A9A43A}" dt="2024-09-02T10:53:48.932" v="1"/>
        <pc:sldMkLst>
          <pc:docMk/>
          <pc:sldMk cId="643697253" sldId="273"/>
        </pc:sldMkLst>
      </pc:sldChg>
      <pc:sldChg chg="add">
        <pc:chgData name="Carolynn Bernier" userId="S::carolynn.bernier_cea.fr#ext#@digitaleurope.onmicrosoft.com::1bde327b-294c-4a71-b9d5-5ed82ca99fb0" providerId="AD" clId="Web-{9CDB4C46-5844-25F5-109D-891053A9A43A}" dt="2024-09-02T10:53:43.666" v="0"/>
        <pc:sldMkLst>
          <pc:docMk/>
          <pc:sldMk cId="3366310844" sldId="42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B970E-C1A0-E840-AC20-790377E930C7}" type="datetimeFigureOut">
              <a:rPr lang="en-PT" smtClean="0"/>
              <a:t>02/26/2025</a:t>
            </a:fld>
            <a:endParaRPr lang="en-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E29A0-4DF2-3D4E-AF6F-6C4D139DEEA8}" type="slidenum">
              <a:rPr lang="en-PT" smtClean="0"/>
              <a:t>‹N°›</a:t>
            </a:fld>
            <a:endParaRPr lang="en-PT"/>
          </a:p>
        </p:txBody>
      </p:sp>
    </p:spTree>
    <p:extLst>
      <p:ext uri="{BB962C8B-B14F-4D97-AF65-F5344CB8AC3E}">
        <p14:creationId xmlns:p14="http://schemas.microsoft.com/office/powerpoint/2010/main" val="164800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FA2E29A0-4DF2-3D4E-AF6F-6C4D139DEEA8}" type="slidenum">
              <a:rPr lang="en-PT" smtClean="0"/>
              <a:t>4</a:t>
            </a:fld>
            <a:endParaRPr lang="en-PT"/>
          </a:p>
        </p:txBody>
      </p:sp>
    </p:spTree>
    <p:extLst>
      <p:ext uri="{BB962C8B-B14F-4D97-AF65-F5344CB8AC3E}">
        <p14:creationId xmlns:p14="http://schemas.microsoft.com/office/powerpoint/2010/main" val="2266679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FA2E29A0-4DF2-3D4E-AF6F-6C4D139DEEA8}" type="slidenum">
              <a:rPr lang="en-PT" smtClean="0"/>
              <a:t>5</a:t>
            </a:fld>
            <a:endParaRPr lang="en-PT"/>
          </a:p>
        </p:txBody>
      </p:sp>
    </p:spTree>
    <p:extLst>
      <p:ext uri="{BB962C8B-B14F-4D97-AF65-F5344CB8AC3E}">
        <p14:creationId xmlns:p14="http://schemas.microsoft.com/office/powerpoint/2010/main" val="1517690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This slide shows the 4 main objectives of CIRPASS-2.</a:t>
            </a:r>
            <a:r>
              <a:rPr lang="fr-FR" baseline="0" dirty="0"/>
              <a:t>  </a:t>
            </a:r>
            <a:r>
              <a:rPr lang="fr-FR" baseline="0" dirty="0" err="1"/>
              <a:t>Some</a:t>
            </a:r>
            <a:r>
              <a:rPr lang="fr-FR" baseline="0" dirty="0"/>
              <a:t> </a:t>
            </a:r>
            <a:r>
              <a:rPr lang="fr-FR" baseline="0" dirty="0" err="1"/>
              <a:t>comments</a:t>
            </a:r>
            <a:r>
              <a:rPr lang="fr-FR" baseline="0" dirty="0"/>
              <a:t>:</a:t>
            </a:r>
          </a:p>
          <a:p>
            <a:r>
              <a:rPr lang="fr-FR" baseline="0" dirty="0"/>
              <a:t>1. All CIRPASS-2 pilots </a:t>
            </a:r>
            <a:r>
              <a:rPr lang="fr-FR" baseline="0" dirty="0" err="1"/>
              <a:t>will</a:t>
            </a:r>
            <a:r>
              <a:rPr lang="fr-FR" baseline="0" dirty="0"/>
              <a:t> </a:t>
            </a:r>
            <a:r>
              <a:rPr lang="fr-FR" baseline="0" dirty="0" err="1"/>
              <a:t>demonstrate</a:t>
            </a:r>
            <a:r>
              <a:rPr lang="fr-FR" baseline="0" dirty="0"/>
              <a:t> data-</a:t>
            </a:r>
            <a:r>
              <a:rPr lang="fr-FR" baseline="0" dirty="0" err="1"/>
              <a:t>enabled</a:t>
            </a:r>
            <a:r>
              <a:rPr lang="fr-FR" baseline="0" dirty="0"/>
              <a:t> </a:t>
            </a:r>
            <a:r>
              <a:rPr lang="fr-FR" baseline="0" dirty="0" err="1"/>
              <a:t>circular</a:t>
            </a:r>
            <a:r>
              <a:rPr lang="fr-FR" baseline="0" dirty="0"/>
              <a:t> </a:t>
            </a:r>
            <a:r>
              <a:rPr lang="fr-FR" baseline="0" dirty="0" err="1"/>
              <a:t>activity</a:t>
            </a:r>
            <a:r>
              <a:rPr lang="fr-FR" baseline="0" dirty="0"/>
              <a:t> in four </a:t>
            </a:r>
            <a:r>
              <a:rPr lang="fr-FR" baseline="0" dirty="0" err="1"/>
              <a:t>different</a:t>
            </a:r>
            <a:r>
              <a:rPr lang="fr-FR" baseline="0" dirty="0"/>
              <a:t> </a:t>
            </a:r>
            <a:r>
              <a:rPr lang="fr-FR" baseline="0" dirty="0" err="1"/>
              <a:t>sectors</a:t>
            </a:r>
            <a:r>
              <a:rPr lang="fr-FR" baseline="0" dirty="0"/>
              <a:t>, </a:t>
            </a:r>
            <a:r>
              <a:rPr lang="fr-FR" baseline="0" dirty="0" err="1"/>
              <a:t>especially</a:t>
            </a:r>
            <a:r>
              <a:rPr lang="fr-FR" baseline="0" dirty="0"/>
              <a:t> in B2B settings. </a:t>
            </a:r>
          </a:p>
          <a:p>
            <a:r>
              <a:rPr lang="fr-FR" baseline="0" dirty="0"/>
              <a:t>2. Objective 2 </a:t>
            </a:r>
            <a:r>
              <a:rPr lang="fr-FR" baseline="0" dirty="0" err="1"/>
              <a:t>is</a:t>
            </a:r>
            <a:r>
              <a:rPr lang="fr-FR" baseline="0" dirty="0"/>
              <a:t> </a:t>
            </a:r>
            <a:r>
              <a:rPr lang="fr-FR" baseline="0" dirty="0" err="1"/>
              <a:t>especially</a:t>
            </a:r>
            <a:r>
              <a:rPr lang="fr-FR" baseline="0" dirty="0"/>
              <a:t> </a:t>
            </a:r>
            <a:r>
              <a:rPr lang="fr-FR" baseline="0" dirty="0" err="1"/>
              <a:t>ambitious</a:t>
            </a:r>
            <a:r>
              <a:rPr lang="fr-FR" baseline="0" dirty="0"/>
              <a:t> and </a:t>
            </a:r>
            <a:r>
              <a:rPr lang="fr-FR" baseline="0" dirty="0" err="1"/>
              <a:t>rarely</a:t>
            </a:r>
            <a:r>
              <a:rPr lang="fr-FR" baseline="0" dirty="0"/>
              <a:t> </a:t>
            </a:r>
            <a:r>
              <a:rPr lang="fr-FR" baseline="0" dirty="0" err="1"/>
              <a:t>addressed</a:t>
            </a:r>
            <a:r>
              <a:rPr lang="fr-FR" baseline="0" dirty="0"/>
              <a:t> in DPP pilot </a:t>
            </a:r>
            <a:r>
              <a:rPr lang="fr-FR" baseline="0" dirty="0" err="1"/>
              <a:t>projects</a:t>
            </a:r>
            <a:r>
              <a:rPr lang="fr-FR"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3. </a:t>
            </a:r>
            <a:r>
              <a:rPr lang="fr-FR" baseline="0" dirty="0" err="1"/>
              <a:t>We</a:t>
            </a:r>
            <a:r>
              <a:rPr lang="fr-FR" baseline="0" dirty="0"/>
              <a:t> </a:t>
            </a:r>
            <a:r>
              <a:rPr lang="fr-FR" baseline="0" dirty="0" err="1"/>
              <a:t>believe</a:t>
            </a:r>
            <a:r>
              <a:rPr lang="fr-FR" baseline="0" dirty="0"/>
              <a:t> </a:t>
            </a:r>
            <a:r>
              <a:rPr lang="fr-FR" baseline="0" dirty="0" err="1"/>
              <a:t>that</a:t>
            </a:r>
            <a:r>
              <a:rPr lang="fr-FR" baseline="0" dirty="0"/>
              <a:t> low-cost DPP-as-a-Service solutions </a:t>
            </a:r>
            <a:r>
              <a:rPr lang="fr-FR" baseline="0" dirty="0" err="1"/>
              <a:t>will</a:t>
            </a:r>
            <a:r>
              <a:rPr lang="fr-FR" baseline="0" dirty="0"/>
              <a:t> </a:t>
            </a:r>
            <a:r>
              <a:rPr lang="fr-FR" baseline="0" dirty="0" err="1"/>
              <a:t>be</a:t>
            </a:r>
            <a:r>
              <a:rPr lang="fr-FR" baseline="0" dirty="0"/>
              <a:t> </a:t>
            </a:r>
            <a:r>
              <a:rPr lang="fr-FR" baseline="0" dirty="0" err="1"/>
              <a:t>especially</a:t>
            </a:r>
            <a:r>
              <a:rPr lang="fr-FR" baseline="0" dirty="0"/>
              <a:t> important for </a:t>
            </a:r>
            <a:r>
              <a:rPr lang="fr-FR" baseline="0" dirty="0" err="1"/>
              <a:t>SMEs</a:t>
            </a:r>
            <a:r>
              <a:rPr lang="fr-FR" baseline="0" dirty="0"/>
              <a:t>. </a:t>
            </a:r>
            <a:r>
              <a:rPr lang="fr-FR" baseline="0" dirty="0" err="1"/>
              <a:t>Please</a:t>
            </a:r>
            <a:r>
              <a:rPr lang="fr-FR" baseline="0" dirty="0"/>
              <a:t> </a:t>
            </a:r>
            <a:r>
              <a:rPr lang="fr-FR" baseline="0" dirty="0" err="1"/>
              <a:t>refer</a:t>
            </a:r>
            <a:r>
              <a:rPr lang="fr-FR" baseline="0" dirty="0"/>
              <a:t> to « </a:t>
            </a:r>
            <a:r>
              <a:rPr lang="en-GB" sz="1200" b="1" i="0" kern="1200" dirty="0">
                <a:solidFill>
                  <a:schemeClr val="tx1"/>
                </a:solidFill>
                <a:effectLst/>
                <a:latin typeface="+mn-lt"/>
                <a:ea typeface="+mn-ea"/>
                <a:cs typeface="+mn-cs"/>
              </a:rPr>
              <a:t>A study on DPP costs and benefits for SMEs” </a:t>
            </a:r>
            <a:r>
              <a:rPr lang="en-GB" sz="1200" b="0" i="0" kern="1200" dirty="0">
                <a:solidFill>
                  <a:schemeClr val="tx1"/>
                </a:solidFill>
                <a:effectLst/>
                <a:latin typeface="+mn-lt"/>
                <a:ea typeface="+mn-ea"/>
                <a:cs typeface="+mn-cs"/>
              </a:rPr>
              <a:t>available</a:t>
            </a:r>
            <a:r>
              <a:rPr lang="en-GB" sz="1200" b="0" i="0" kern="1200" baseline="0" dirty="0">
                <a:solidFill>
                  <a:schemeClr val="tx1"/>
                </a:solidFill>
                <a:effectLst/>
                <a:latin typeface="+mn-lt"/>
                <a:ea typeface="+mn-ea"/>
                <a:cs typeface="+mn-cs"/>
              </a:rPr>
              <a:t> here</a:t>
            </a:r>
            <a:r>
              <a:rPr lang="fr-FR" b="0" baseline="0" dirty="0"/>
              <a:t> https</a:t>
            </a:r>
            <a:r>
              <a:rPr lang="fr-FR" baseline="0" dirty="0"/>
              <a:t>://cirpassproject.eu/project-results/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4. Self </a:t>
            </a:r>
            <a:r>
              <a:rPr lang="fr-FR" baseline="0" dirty="0" err="1"/>
              <a:t>explanatory</a:t>
            </a:r>
            <a:r>
              <a:rPr lang="fr-FR" baseline="0" dirty="0"/>
              <a:t>. Will </a:t>
            </a:r>
            <a:r>
              <a:rPr lang="fr-FR" baseline="0" dirty="0" err="1"/>
              <a:t>be</a:t>
            </a:r>
            <a:r>
              <a:rPr lang="fr-FR" baseline="0" dirty="0"/>
              <a:t> the </a:t>
            </a:r>
            <a:r>
              <a:rPr lang="fr-FR" baseline="0" dirty="0" err="1"/>
              <a:t>specific</a:t>
            </a:r>
            <a:r>
              <a:rPr lang="fr-FR" baseline="0" dirty="0"/>
              <a:t> focus of EWG5.</a:t>
            </a:r>
          </a:p>
          <a:p>
            <a:endParaRPr lang="en-GB" dirty="0"/>
          </a:p>
        </p:txBody>
      </p:sp>
      <p:sp>
        <p:nvSpPr>
          <p:cNvPr id="4" name="Espace réservé du numéro de diapositive 3"/>
          <p:cNvSpPr>
            <a:spLocks noGrp="1"/>
          </p:cNvSpPr>
          <p:nvPr>
            <p:ph type="sldNum" sz="quarter" idx="10"/>
          </p:nvPr>
        </p:nvSpPr>
        <p:spPr/>
        <p:txBody>
          <a:bodyPr/>
          <a:lstStyle/>
          <a:p>
            <a:fld id="{FA2E29A0-4DF2-3D4E-AF6F-6C4D139DEEA8}" type="slidenum">
              <a:rPr lang="en-PT" smtClean="0"/>
              <a:t>6</a:t>
            </a:fld>
            <a:endParaRPr lang="en-PT"/>
          </a:p>
        </p:txBody>
      </p:sp>
    </p:spTree>
    <p:extLst>
      <p:ext uri="{BB962C8B-B14F-4D97-AF65-F5344CB8AC3E}">
        <p14:creationId xmlns:p14="http://schemas.microsoft.com/office/powerpoint/2010/main" val="560687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FA2E29A0-4DF2-3D4E-AF6F-6C4D139DEEA8}" type="slidenum">
              <a:rPr lang="en-PT" smtClean="0"/>
              <a:t>7</a:t>
            </a:fld>
            <a:endParaRPr lang="en-PT"/>
          </a:p>
        </p:txBody>
      </p:sp>
    </p:spTree>
    <p:extLst>
      <p:ext uri="{BB962C8B-B14F-4D97-AF65-F5344CB8AC3E}">
        <p14:creationId xmlns:p14="http://schemas.microsoft.com/office/powerpoint/2010/main" val="3262911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FA2E29A0-4DF2-3D4E-AF6F-6C4D139DEEA8}" type="slidenum">
              <a:rPr lang="en-PT" smtClean="0"/>
              <a:t>8</a:t>
            </a:fld>
            <a:endParaRPr lang="en-PT"/>
          </a:p>
        </p:txBody>
      </p:sp>
    </p:spTree>
    <p:extLst>
      <p:ext uri="{BB962C8B-B14F-4D97-AF65-F5344CB8AC3E}">
        <p14:creationId xmlns:p14="http://schemas.microsoft.com/office/powerpoint/2010/main" val="1354319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FA2E29A0-4DF2-3D4E-AF6F-6C4D139DEEA8}" type="slidenum">
              <a:rPr lang="en-PT" smtClean="0"/>
              <a:t>9</a:t>
            </a:fld>
            <a:endParaRPr lang="en-PT"/>
          </a:p>
        </p:txBody>
      </p:sp>
    </p:spTree>
    <p:extLst>
      <p:ext uri="{BB962C8B-B14F-4D97-AF65-F5344CB8AC3E}">
        <p14:creationId xmlns:p14="http://schemas.microsoft.com/office/powerpoint/2010/main" val="1246296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FA2E29A0-4DF2-3D4E-AF6F-6C4D139DEEA8}" type="slidenum">
              <a:rPr lang="en-PT" smtClean="0"/>
              <a:t>10</a:t>
            </a:fld>
            <a:endParaRPr lang="en-PT"/>
          </a:p>
        </p:txBody>
      </p:sp>
    </p:spTree>
    <p:extLst>
      <p:ext uri="{BB962C8B-B14F-4D97-AF65-F5344CB8AC3E}">
        <p14:creationId xmlns:p14="http://schemas.microsoft.com/office/powerpoint/2010/main" val="578958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This slide shows the 4 main objectives of CIRPASS-2.</a:t>
            </a:r>
            <a:r>
              <a:rPr lang="fr-FR" baseline="0" dirty="0"/>
              <a:t>  </a:t>
            </a:r>
            <a:r>
              <a:rPr lang="fr-FR" baseline="0" dirty="0" err="1"/>
              <a:t>Some</a:t>
            </a:r>
            <a:r>
              <a:rPr lang="fr-FR" baseline="0" dirty="0"/>
              <a:t> </a:t>
            </a:r>
            <a:r>
              <a:rPr lang="fr-FR" baseline="0" dirty="0" err="1"/>
              <a:t>comments</a:t>
            </a:r>
            <a:r>
              <a:rPr lang="fr-FR" baseline="0" dirty="0"/>
              <a:t>:</a:t>
            </a:r>
          </a:p>
          <a:p>
            <a:r>
              <a:rPr lang="fr-FR" baseline="0" dirty="0"/>
              <a:t>1. All CIRPASS-2 pilots </a:t>
            </a:r>
            <a:r>
              <a:rPr lang="fr-FR" baseline="0" dirty="0" err="1"/>
              <a:t>will</a:t>
            </a:r>
            <a:r>
              <a:rPr lang="fr-FR" baseline="0" dirty="0"/>
              <a:t> </a:t>
            </a:r>
            <a:r>
              <a:rPr lang="fr-FR" baseline="0" dirty="0" err="1"/>
              <a:t>demonstrate</a:t>
            </a:r>
            <a:r>
              <a:rPr lang="fr-FR" baseline="0" dirty="0"/>
              <a:t> data-</a:t>
            </a:r>
            <a:r>
              <a:rPr lang="fr-FR" baseline="0" dirty="0" err="1"/>
              <a:t>enabled</a:t>
            </a:r>
            <a:r>
              <a:rPr lang="fr-FR" baseline="0" dirty="0"/>
              <a:t> </a:t>
            </a:r>
            <a:r>
              <a:rPr lang="fr-FR" baseline="0" dirty="0" err="1"/>
              <a:t>circular</a:t>
            </a:r>
            <a:r>
              <a:rPr lang="fr-FR" baseline="0" dirty="0"/>
              <a:t> </a:t>
            </a:r>
            <a:r>
              <a:rPr lang="fr-FR" baseline="0" dirty="0" err="1"/>
              <a:t>activity</a:t>
            </a:r>
            <a:r>
              <a:rPr lang="fr-FR" baseline="0" dirty="0"/>
              <a:t> in four </a:t>
            </a:r>
            <a:r>
              <a:rPr lang="fr-FR" baseline="0" dirty="0" err="1"/>
              <a:t>different</a:t>
            </a:r>
            <a:r>
              <a:rPr lang="fr-FR" baseline="0" dirty="0"/>
              <a:t> </a:t>
            </a:r>
            <a:r>
              <a:rPr lang="fr-FR" baseline="0" dirty="0" err="1"/>
              <a:t>sectors</a:t>
            </a:r>
            <a:r>
              <a:rPr lang="fr-FR" baseline="0" dirty="0"/>
              <a:t>, </a:t>
            </a:r>
            <a:r>
              <a:rPr lang="fr-FR" baseline="0" dirty="0" err="1"/>
              <a:t>especially</a:t>
            </a:r>
            <a:r>
              <a:rPr lang="fr-FR" baseline="0" dirty="0"/>
              <a:t> in B2B settings. </a:t>
            </a:r>
          </a:p>
          <a:p>
            <a:r>
              <a:rPr lang="fr-FR" baseline="0" dirty="0"/>
              <a:t>2. Objective 2 </a:t>
            </a:r>
            <a:r>
              <a:rPr lang="fr-FR" baseline="0" dirty="0" err="1"/>
              <a:t>is</a:t>
            </a:r>
            <a:r>
              <a:rPr lang="fr-FR" baseline="0" dirty="0"/>
              <a:t> </a:t>
            </a:r>
            <a:r>
              <a:rPr lang="fr-FR" baseline="0" dirty="0" err="1"/>
              <a:t>especially</a:t>
            </a:r>
            <a:r>
              <a:rPr lang="fr-FR" baseline="0" dirty="0"/>
              <a:t> </a:t>
            </a:r>
            <a:r>
              <a:rPr lang="fr-FR" baseline="0" dirty="0" err="1"/>
              <a:t>ambitious</a:t>
            </a:r>
            <a:r>
              <a:rPr lang="fr-FR" baseline="0" dirty="0"/>
              <a:t> and </a:t>
            </a:r>
            <a:r>
              <a:rPr lang="fr-FR" baseline="0" dirty="0" err="1"/>
              <a:t>rarely</a:t>
            </a:r>
            <a:r>
              <a:rPr lang="fr-FR" baseline="0" dirty="0"/>
              <a:t> </a:t>
            </a:r>
            <a:r>
              <a:rPr lang="fr-FR" baseline="0" dirty="0" err="1"/>
              <a:t>addressed</a:t>
            </a:r>
            <a:r>
              <a:rPr lang="fr-FR" baseline="0" dirty="0"/>
              <a:t> in DPP pilot </a:t>
            </a:r>
            <a:r>
              <a:rPr lang="fr-FR" baseline="0" dirty="0" err="1"/>
              <a:t>projects</a:t>
            </a:r>
            <a:r>
              <a:rPr lang="fr-FR"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3. </a:t>
            </a:r>
            <a:r>
              <a:rPr lang="fr-FR" baseline="0" dirty="0" err="1"/>
              <a:t>We</a:t>
            </a:r>
            <a:r>
              <a:rPr lang="fr-FR" baseline="0" dirty="0"/>
              <a:t> </a:t>
            </a:r>
            <a:r>
              <a:rPr lang="fr-FR" baseline="0" dirty="0" err="1"/>
              <a:t>believe</a:t>
            </a:r>
            <a:r>
              <a:rPr lang="fr-FR" baseline="0" dirty="0"/>
              <a:t> </a:t>
            </a:r>
            <a:r>
              <a:rPr lang="fr-FR" baseline="0" dirty="0" err="1"/>
              <a:t>that</a:t>
            </a:r>
            <a:r>
              <a:rPr lang="fr-FR" baseline="0" dirty="0"/>
              <a:t> low-cost DPP-as-a-Service solutions </a:t>
            </a:r>
            <a:r>
              <a:rPr lang="fr-FR" baseline="0" dirty="0" err="1"/>
              <a:t>will</a:t>
            </a:r>
            <a:r>
              <a:rPr lang="fr-FR" baseline="0" dirty="0"/>
              <a:t> </a:t>
            </a:r>
            <a:r>
              <a:rPr lang="fr-FR" baseline="0" dirty="0" err="1"/>
              <a:t>be</a:t>
            </a:r>
            <a:r>
              <a:rPr lang="fr-FR" baseline="0" dirty="0"/>
              <a:t> </a:t>
            </a:r>
            <a:r>
              <a:rPr lang="fr-FR" baseline="0" dirty="0" err="1"/>
              <a:t>especially</a:t>
            </a:r>
            <a:r>
              <a:rPr lang="fr-FR" baseline="0" dirty="0"/>
              <a:t> important for </a:t>
            </a:r>
            <a:r>
              <a:rPr lang="fr-FR" baseline="0" dirty="0" err="1"/>
              <a:t>SMEs</a:t>
            </a:r>
            <a:r>
              <a:rPr lang="fr-FR" baseline="0" dirty="0"/>
              <a:t>. </a:t>
            </a:r>
            <a:r>
              <a:rPr lang="fr-FR" baseline="0" dirty="0" err="1"/>
              <a:t>Please</a:t>
            </a:r>
            <a:r>
              <a:rPr lang="fr-FR" baseline="0" dirty="0"/>
              <a:t> </a:t>
            </a:r>
            <a:r>
              <a:rPr lang="fr-FR" baseline="0" dirty="0" err="1"/>
              <a:t>refer</a:t>
            </a:r>
            <a:r>
              <a:rPr lang="fr-FR" baseline="0" dirty="0"/>
              <a:t> to « </a:t>
            </a:r>
            <a:r>
              <a:rPr lang="en-GB" sz="1200" b="1" i="0" kern="1200" dirty="0">
                <a:solidFill>
                  <a:schemeClr val="tx1"/>
                </a:solidFill>
                <a:effectLst/>
                <a:latin typeface="+mn-lt"/>
                <a:ea typeface="+mn-ea"/>
                <a:cs typeface="+mn-cs"/>
              </a:rPr>
              <a:t>A study on DPP costs and benefits for SMEs” </a:t>
            </a:r>
            <a:r>
              <a:rPr lang="en-GB" sz="1200" b="0" i="0" kern="1200" dirty="0">
                <a:solidFill>
                  <a:schemeClr val="tx1"/>
                </a:solidFill>
                <a:effectLst/>
                <a:latin typeface="+mn-lt"/>
                <a:ea typeface="+mn-ea"/>
                <a:cs typeface="+mn-cs"/>
              </a:rPr>
              <a:t>available</a:t>
            </a:r>
            <a:r>
              <a:rPr lang="en-GB" sz="1200" b="0" i="0" kern="1200" baseline="0" dirty="0">
                <a:solidFill>
                  <a:schemeClr val="tx1"/>
                </a:solidFill>
                <a:effectLst/>
                <a:latin typeface="+mn-lt"/>
                <a:ea typeface="+mn-ea"/>
                <a:cs typeface="+mn-cs"/>
              </a:rPr>
              <a:t> here</a:t>
            </a:r>
            <a:r>
              <a:rPr lang="fr-FR" b="0" baseline="0" dirty="0"/>
              <a:t> https</a:t>
            </a:r>
            <a:r>
              <a:rPr lang="fr-FR" baseline="0" dirty="0"/>
              <a:t>://cirpassproject.eu/project-results/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4. Self </a:t>
            </a:r>
            <a:r>
              <a:rPr lang="fr-FR" baseline="0" dirty="0" err="1"/>
              <a:t>explanatory</a:t>
            </a:r>
            <a:r>
              <a:rPr lang="fr-FR" baseline="0" dirty="0"/>
              <a:t>. Will </a:t>
            </a:r>
            <a:r>
              <a:rPr lang="fr-FR" baseline="0" dirty="0" err="1"/>
              <a:t>be</a:t>
            </a:r>
            <a:r>
              <a:rPr lang="fr-FR" baseline="0" dirty="0"/>
              <a:t> the </a:t>
            </a:r>
            <a:r>
              <a:rPr lang="fr-FR" baseline="0" dirty="0" err="1"/>
              <a:t>specific</a:t>
            </a:r>
            <a:r>
              <a:rPr lang="fr-FR" baseline="0" dirty="0"/>
              <a:t> focus of EWG5.</a:t>
            </a:r>
          </a:p>
          <a:p>
            <a:endParaRPr lang="en-GB" dirty="0"/>
          </a:p>
        </p:txBody>
      </p:sp>
      <p:sp>
        <p:nvSpPr>
          <p:cNvPr id="4" name="Espace réservé du numéro de diapositive 3"/>
          <p:cNvSpPr>
            <a:spLocks noGrp="1"/>
          </p:cNvSpPr>
          <p:nvPr>
            <p:ph type="sldNum" sz="quarter" idx="10"/>
          </p:nvPr>
        </p:nvSpPr>
        <p:spPr/>
        <p:txBody>
          <a:bodyPr/>
          <a:lstStyle/>
          <a:p>
            <a:fld id="{FA2E29A0-4DF2-3D4E-AF6F-6C4D139DEEA8}" type="slidenum">
              <a:rPr lang="en-PT" smtClean="0"/>
              <a:t>11</a:t>
            </a:fld>
            <a:endParaRPr lang="en-PT"/>
          </a:p>
        </p:txBody>
      </p:sp>
    </p:spTree>
    <p:extLst>
      <p:ext uri="{BB962C8B-B14F-4D97-AF65-F5344CB8AC3E}">
        <p14:creationId xmlns:p14="http://schemas.microsoft.com/office/powerpoint/2010/main" val="3849829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blue and orange line&#10;&#10;Description automatically generated">
            <a:extLst>
              <a:ext uri="{FF2B5EF4-FFF2-40B4-BE49-F238E27FC236}">
                <a16:creationId xmlns:a16="http://schemas.microsoft.com/office/drawing/2014/main" id="{F5E051F9-438C-B66B-F4E2-C8746CA1492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02401686-B809-60E6-17C5-C83C137BA066}"/>
              </a:ext>
            </a:extLst>
          </p:cNvPr>
          <p:cNvSpPr>
            <a:spLocks noGrp="1"/>
          </p:cNvSpPr>
          <p:nvPr>
            <p:ph type="ctrTitle" hasCustomPrompt="1"/>
          </p:nvPr>
        </p:nvSpPr>
        <p:spPr>
          <a:xfrm>
            <a:off x="936172" y="2623910"/>
            <a:ext cx="9007929" cy="600983"/>
          </a:xfrm>
        </p:spPr>
        <p:txBody>
          <a:bodyPr anchor="b">
            <a:normAutofit/>
          </a:bodyPr>
          <a:lstStyle>
            <a:lvl1pPr algn="l">
              <a:defRPr sz="3200" b="1">
                <a:solidFill>
                  <a:srgbClr val="009980"/>
                </a:solidFill>
                <a:latin typeface="Arial Nova" panose="020B0504020202020204" pitchFamily="34" charset="0"/>
              </a:defRPr>
            </a:lvl1pPr>
          </a:lstStyle>
          <a:p>
            <a:r>
              <a:rPr lang="en-PT"/>
              <a:t>Click to edit the title</a:t>
            </a:r>
          </a:p>
        </p:txBody>
      </p:sp>
      <p:sp>
        <p:nvSpPr>
          <p:cNvPr id="8" name="Subtitle 2">
            <a:extLst>
              <a:ext uri="{FF2B5EF4-FFF2-40B4-BE49-F238E27FC236}">
                <a16:creationId xmlns:a16="http://schemas.microsoft.com/office/drawing/2014/main" id="{CE55E26A-F52D-F881-40FA-28697C2BB8AE}"/>
              </a:ext>
            </a:extLst>
          </p:cNvPr>
          <p:cNvSpPr>
            <a:spLocks noGrp="1"/>
          </p:cNvSpPr>
          <p:nvPr>
            <p:ph type="subTitle" idx="1" hasCustomPrompt="1"/>
          </p:nvPr>
        </p:nvSpPr>
        <p:spPr>
          <a:xfrm>
            <a:off x="936172" y="3429000"/>
            <a:ext cx="9007929" cy="600983"/>
          </a:xfrm>
        </p:spPr>
        <p:txBody>
          <a:bodyPr>
            <a:normAutofit/>
          </a:bodyPr>
          <a:lstStyle>
            <a:lvl1pPr marL="0" indent="0" algn="l">
              <a:buNone/>
              <a:defRPr lang="en-PT" sz="2800" kern="1200" dirty="0">
                <a:solidFill>
                  <a:srgbClr val="01364D"/>
                </a:solidFill>
                <a:latin typeface="Arial Nova" panose="020B050402020202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the subtitle</a:t>
            </a:r>
            <a:endParaRPr lang="en-PT"/>
          </a:p>
        </p:txBody>
      </p:sp>
      <p:pic>
        <p:nvPicPr>
          <p:cNvPr id="9" name="Picture 8" descr="A logo with blue and orange text&#10;&#10;Description automatically generated">
            <a:extLst>
              <a:ext uri="{FF2B5EF4-FFF2-40B4-BE49-F238E27FC236}">
                <a16:creationId xmlns:a16="http://schemas.microsoft.com/office/drawing/2014/main" id="{0843010D-9ADB-B2D8-FBF4-2FE03115EE2D}"/>
              </a:ext>
            </a:extLst>
          </p:cNvPr>
          <p:cNvPicPr>
            <a:picLocks noChangeAspect="1"/>
          </p:cNvPicPr>
          <p:nvPr userDrawn="1"/>
        </p:nvPicPr>
        <p:blipFill>
          <a:blip r:embed="rId3"/>
          <a:stretch>
            <a:fillRect/>
          </a:stretch>
        </p:blipFill>
        <p:spPr>
          <a:xfrm>
            <a:off x="936172" y="586441"/>
            <a:ext cx="2578924" cy="1088306"/>
          </a:xfrm>
          <a:prstGeom prst="rect">
            <a:avLst/>
          </a:prstGeom>
        </p:spPr>
      </p:pic>
      <p:sp>
        <p:nvSpPr>
          <p:cNvPr id="10" name="Text Placeholder 22">
            <a:extLst>
              <a:ext uri="{FF2B5EF4-FFF2-40B4-BE49-F238E27FC236}">
                <a16:creationId xmlns:a16="http://schemas.microsoft.com/office/drawing/2014/main" id="{80932812-5547-EA58-B1E2-C0C1E030543D}"/>
              </a:ext>
            </a:extLst>
          </p:cNvPr>
          <p:cNvSpPr>
            <a:spLocks noGrp="1"/>
          </p:cNvSpPr>
          <p:nvPr>
            <p:ph type="body" sz="quarter" idx="11" hasCustomPrompt="1"/>
          </p:nvPr>
        </p:nvSpPr>
        <p:spPr>
          <a:xfrm>
            <a:off x="936626" y="4562476"/>
            <a:ext cx="7627272" cy="422274"/>
          </a:xfrm>
        </p:spPr>
        <p:txBody>
          <a:bodyPr>
            <a:normAutofit/>
          </a:bodyPr>
          <a:lstStyle>
            <a:lvl1pPr marL="0" indent="0">
              <a:buNone/>
              <a:defRPr sz="2000">
                <a:solidFill>
                  <a:srgbClr val="D5682D"/>
                </a:solidFill>
                <a:latin typeface="Arial Nova" panose="020B0504020202020204" pitchFamily="34" charset="0"/>
              </a:defRPr>
            </a:lvl1pPr>
          </a:lstStyle>
          <a:p>
            <a:pPr lvl="0"/>
            <a:r>
              <a:rPr lang="en-PT"/>
              <a:t>Name, Affiliation</a:t>
            </a:r>
          </a:p>
        </p:txBody>
      </p:sp>
      <p:sp>
        <p:nvSpPr>
          <p:cNvPr id="11" name="Text Placeholder 22">
            <a:extLst>
              <a:ext uri="{FF2B5EF4-FFF2-40B4-BE49-F238E27FC236}">
                <a16:creationId xmlns:a16="http://schemas.microsoft.com/office/drawing/2014/main" id="{64B8941C-A124-AD51-1919-A103146A36B3}"/>
              </a:ext>
            </a:extLst>
          </p:cNvPr>
          <p:cNvSpPr>
            <a:spLocks noGrp="1"/>
          </p:cNvSpPr>
          <p:nvPr>
            <p:ph type="body" sz="quarter" idx="12" hasCustomPrompt="1"/>
          </p:nvPr>
        </p:nvSpPr>
        <p:spPr>
          <a:xfrm>
            <a:off x="936626" y="5063247"/>
            <a:ext cx="7627272" cy="272598"/>
          </a:xfrm>
        </p:spPr>
        <p:txBody>
          <a:bodyPr>
            <a:normAutofit/>
          </a:bodyPr>
          <a:lstStyle>
            <a:lvl1pPr marL="0" indent="0">
              <a:buNone/>
              <a:defRPr sz="1400">
                <a:solidFill>
                  <a:srgbClr val="01364D"/>
                </a:solidFill>
                <a:latin typeface="Arial Nova" panose="020B0504020202020204" pitchFamily="34" charset="0"/>
              </a:defRPr>
            </a:lvl1pPr>
          </a:lstStyle>
          <a:p>
            <a:pPr lvl="0"/>
            <a:r>
              <a:rPr lang="en-PT"/>
              <a:t>Date &amp; Place</a:t>
            </a:r>
          </a:p>
        </p:txBody>
      </p:sp>
      <p:pic>
        <p:nvPicPr>
          <p:cNvPr id="12" name="Picture 11" descr="Blue text on a black background&#10;&#10;Description automatically generated">
            <a:extLst>
              <a:ext uri="{FF2B5EF4-FFF2-40B4-BE49-F238E27FC236}">
                <a16:creationId xmlns:a16="http://schemas.microsoft.com/office/drawing/2014/main" id="{4413A28E-A5D0-CC4B-2233-A72CC57871EC}"/>
              </a:ext>
            </a:extLst>
          </p:cNvPr>
          <p:cNvPicPr>
            <a:picLocks noChangeAspect="1"/>
          </p:cNvPicPr>
          <p:nvPr userDrawn="1"/>
        </p:nvPicPr>
        <p:blipFill>
          <a:blip r:embed="rId4"/>
          <a:stretch>
            <a:fillRect/>
          </a:stretch>
        </p:blipFill>
        <p:spPr>
          <a:xfrm>
            <a:off x="936172" y="6245406"/>
            <a:ext cx="1679209" cy="349835"/>
          </a:xfrm>
          <a:prstGeom prst="rect">
            <a:avLst/>
          </a:prstGeom>
        </p:spPr>
      </p:pic>
    </p:spTree>
    <p:extLst>
      <p:ext uri="{BB962C8B-B14F-4D97-AF65-F5344CB8AC3E}">
        <p14:creationId xmlns:p14="http://schemas.microsoft.com/office/powerpoint/2010/main" val="4073357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pic>
        <p:nvPicPr>
          <p:cNvPr id="3" name="Picture 2" descr="A blue and orange line&#10;&#10;Description automatically generated">
            <a:extLst>
              <a:ext uri="{FF2B5EF4-FFF2-40B4-BE49-F238E27FC236}">
                <a16:creationId xmlns:a16="http://schemas.microsoft.com/office/drawing/2014/main" id="{2F8C3ECF-991E-1F73-5529-3AB70E406584}"/>
              </a:ext>
            </a:extLst>
          </p:cNvPr>
          <p:cNvPicPr>
            <a:picLocks noGrp="1" noRo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pic>
        <p:nvPicPr>
          <p:cNvPr id="9" name="Picture 8" descr="A logo with blue and orange text&#10;&#10;Description automatically generated">
            <a:extLst>
              <a:ext uri="{FF2B5EF4-FFF2-40B4-BE49-F238E27FC236}">
                <a16:creationId xmlns:a16="http://schemas.microsoft.com/office/drawing/2014/main" id="{0843010D-9ADB-B2D8-FBF4-2FE03115EE2D}"/>
              </a:ext>
            </a:extLst>
          </p:cNvPr>
          <p:cNvPicPr>
            <a:picLocks noChangeAspect="1"/>
          </p:cNvPicPr>
          <p:nvPr userDrawn="1"/>
        </p:nvPicPr>
        <p:blipFill>
          <a:blip r:embed="rId3"/>
          <a:stretch>
            <a:fillRect/>
          </a:stretch>
        </p:blipFill>
        <p:spPr>
          <a:xfrm>
            <a:off x="936172" y="586441"/>
            <a:ext cx="2578924" cy="1088306"/>
          </a:xfrm>
          <a:prstGeom prst="rect">
            <a:avLst/>
          </a:prstGeom>
        </p:spPr>
      </p:pic>
      <p:pic>
        <p:nvPicPr>
          <p:cNvPr id="12" name="Picture 11" descr="Blue text on a black background&#10;&#10;Description automatically generated">
            <a:extLst>
              <a:ext uri="{FF2B5EF4-FFF2-40B4-BE49-F238E27FC236}">
                <a16:creationId xmlns:a16="http://schemas.microsoft.com/office/drawing/2014/main" id="{4413A28E-A5D0-CC4B-2233-A72CC57871EC}"/>
              </a:ext>
            </a:extLst>
          </p:cNvPr>
          <p:cNvPicPr>
            <a:picLocks noChangeAspect="1"/>
          </p:cNvPicPr>
          <p:nvPr userDrawn="1"/>
        </p:nvPicPr>
        <p:blipFill>
          <a:blip r:embed="rId4"/>
          <a:stretch>
            <a:fillRect/>
          </a:stretch>
        </p:blipFill>
        <p:spPr>
          <a:xfrm>
            <a:off x="936172" y="6317331"/>
            <a:ext cx="1540635" cy="320965"/>
          </a:xfrm>
          <a:prstGeom prst="rect">
            <a:avLst/>
          </a:prstGeom>
        </p:spPr>
      </p:pic>
      <p:sp>
        <p:nvSpPr>
          <p:cNvPr id="4" name="TextBox 3">
            <a:extLst>
              <a:ext uri="{FF2B5EF4-FFF2-40B4-BE49-F238E27FC236}">
                <a16:creationId xmlns:a16="http://schemas.microsoft.com/office/drawing/2014/main" id="{2FAEBFDC-C8A9-1400-6DD0-1680F695EF86}"/>
              </a:ext>
            </a:extLst>
          </p:cNvPr>
          <p:cNvSpPr txBox="1"/>
          <p:nvPr userDrawn="1"/>
        </p:nvSpPr>
        <p:spPr>
          <a:xfrm>
            <a:off x="936172" y="2333366"/>
            <a:ext cx="8965976" cy="1200329"/>
          </a:xfrm>
          <a:prstGeom prst="rect">
            <a:avLst/>
          </a:prstGeom>
          <a:noFill/>
        </p:spPr>
        <p:txBody>
          <a:bodyPr wrap="square" rtlCol="0">
            <a:spAutoFit/>
          </a:bodyPr>
          <a:lstStyle/>
          <a:p>
            <a:r>
              <a:rPr lang="en-PT" sz="7200" b="1">
                <a:solidFill>
                  <a:schemeClr val="accent4"/>
                </a:solidFill>
                <a:latin typeface="Arial Nova" panose="020B0504020202020204" pitchFamily="34" charset="0"/>
              </a:rPr>
              <a:t>Thank you!</a:t>
            </a:r>
          </a:p>
        </p:txBody>
      </p:sp>
      <p:sp>
        <p:nvSpPr>
          <p:cNvPr id="6" name="TextBox 5">
            <a:extLst>
              <a:ext uri="{FF2B5EF4-FFF2-40B4-BE49-F238E27FC236}">
                <a16:creationId xmlns:a16="http://schemas.microsoft.com/office/drawing/2014/main" id="{09367BF8-4C01-F357-C8CA-5ECB22EF5FB1}"/>
              </a:ext>
            </a:extLst>
          </p:cNvPr>
          <p:cNvSpPr txBox="1"/>
          <p:nvPr userDrawn="1"/>
        </p:nvSpPr>
        <p:spPr>
          <a:xfrm>
            <a:off x="2476807" y="6293148"/>
            <a:ext cx="8701446" cy="338554"/>
          </a:xfrm>
          <a:prstGeom prst="rect">
            <a:avLst/>
          </a:prstGeom>
          <a:noFill/>
        </p:spPr>
        <p:txBody>
          <a:bodyPr wrap="square" rtlCol="0">
            <a:spAutoFit/>
          </a:bodyPr>
          <a:lstStyle/>
          <a:p>
            <a:r>
              <a:rPr lang="en-GB" sz="800" b="0">
                <a:solidFill>
                  <a:schemeClr val="tx1"/>
                </a:solidFill>
                <a:latin typeface="Arial Nova" panose="020B0504020202020204" pitchFamily="34" charset="0"/>
              </a:rPr>
              <a:t>Funded by the European Union under the GA No 101158775. Views and opinions expressed are however those of the author(s) only and do not necessarily reflect those of the European Union or the European Health and Digital Executive Agency (HADEA). Neither the European Union nor the granting authority can be held responsible for them.</a:t>
            </a:r>
            <a:endParaRPr lang="en-PT" sz="800" b="0">
              <a:solidFill>
                <a:schemeClr val="tx1"/>
              </a:solidFill>
              <a:latin typeface="Arial Nova" panose="020B0504020202020204" pitchFamily="34" charset="0"/>
            </a:endParaRPr>
          </a:p>
        </p:txBody>
      </p:sp>
      <p:sp>
        <p:nvSpPr>
          <p:cNvPr id="2" name="TextBox 1">
            <a:extLst>
              <a:ext uri="{FF2B5EF4-FFF2-40B4-BE49-F238E27FC236}">
                <a16:creationId xmlns:a16="http://schemas.microsoft.com/office/drawing/2014/main" id="{25C60EB6-DA5C-04D9-5192-959C5E326C11}"/>
              </a:ext>
            </a:extLst>
          </p:cNvPr>
          <p:cNvSpPr txBox="1"/>
          <p:nvPr userDrawn="1"/>
        </p:nvSpPr>
        <p:spPr>
          <a:xfrm>
            <a:off x="907238" y="5298873"/>
            <a:ext cx="9641811" cy="7745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lang="en-PT" b="1">
                <a:latin typeface="Arial Nova" panose="020B0504020202020204" pitchFamily="34" charset="0"/>
              </a:rPr>
              <a:t>www.cirpass2.eu</a:t>
            </a:r>
          </a:p>
          <a:p>
            <a:pPr marL="0" marR="0" lvl="0" indent="0" algn="l" defTabSz="914400" rtl="0" eaLnBrk="1" fontAlgn="auto" latinLnBrk="0" hangingPunct="1">
              <a:lnSpc>
                <a:spcPct val="100000"/>
              </a:lnSpc>
              <a:spcBef>
                <a:spcPts val="0"/>
              </a:spcBef>
              <a:spcAft>
                <a:spcPts val="0"/>
              </a:spcAft>
              <a:buClrTx/>
              <a:buSzTx/>
              <a:buFontTx/>
              <a:buNone/>
              <a:tabLst/>
              <a:defRPr/>
            </a:pPr>
            <a:r>
              <a:rPr lang="en-PT">
                <a:latin typeface="Arial Nova" panose="020B0504020202020204" pitchFamily="34" charset="0"/>
              </a:rPr>
              <a:t>Contact us : info@cirpass2.eu</a:t>
            </a:r>
          </a:p>
        </p:txBody>
      </p:sp>
      <p:sp>
        <p:nvSpPr>
          <p:cNvPr id="23" name="Text Placeholder 22">
            <a:extLst>
              <a:ext uri="{FF2B5EF4-FFF2-40B4-BE49-F238E27FC236}">
                <a16:creationId xmlns:a16="http://schemas.microsoft.com/office/drawing/2014/main" id="{4BBCEF2C-1E7F-FD97-897A-A8909D11FF8A}"/>
              </a:ext>
            </a:extLst>
          </p:cNvPr>
          <p:cNvSpPr>
            <a:spLocks noGrp="1"/>
          </p:cNvSpPr>
          <p:nvPr>
            <p:ph type="body" sz="quarter" idx="10" hasCustomPrompt="1"/>
          </p:nvPr>
        </p:nvSpPr>
        <p:spPr>
          <a:xfrm>
            <a:off x="936736" y="3680477"/>
            <a:ext cx="9612313" cy="1471613"/>
          </a:xfrm>
        </p:spPr>
        <p:txBody>
          <a:bodyPr/>
          <a:lstStyle>
            <a:lvl1pPr marL="0" indent="0">
              <a:buNone/>
              <a:defRPr/>
            </a:lvl1pPr>
          </a:lstStyle>
          <a:p>
            <a:pPr lvl="0"/>
            <a:r>
              <a:rPr lang="en-PT"/>
              <a:t>Credits and/or </a:t>
            </a:r>
          </a:p>
          <a:p>
            <a:pPr lvl="0"/>
            <a:r>
              <a:rPr lang="en-GB"/>
              <a:t>o</a:t>
            </a:r>
            <a:r>
              <a:rPr lang="en-PT"/>
              <a:t>ther information</a:t>
            </a:r>
          </a:p>
        </p:txBody>
      </p:sp>
    </p:spTree>
    <p:extLst>
      <p:ext uri="{BB962C8B-B14F-4D97-AF65-F5344CB8AC3E}">
        <p14:creationId xmlns:p14="http://schemas.microsoft.com/office/powerpoint/2010/main" val="491493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inal Slide">
    <p:spTree>
      <p:nvGrpSpPr>
        <p:cNvPr id="1" name=""/>
        <p:cNvGrpSpPr/>
        <p:nvPr/>
      </p:nvGrpSpPr>
      <p:grpSpPr>
        <a:xfrm>
          <a:off x="0" y="0"/>
          <a:ext cx="0" cy="0"/>
          <a:chOff x="0" y="0"/>
          <a:chExt cx="0" cy="0"/>
        </a:xfrm>
      </p:grpSpPr>
      <p:pic>
        <p:nvPicPr>
          <p:cNvPr id="3" name="Picture 2" descr="A blue and orange line&#10;&#10;Description automatically generated">
            <a:extLst>
              <a:ext uri="{FF2B5EF4-FFF2-40B4-BE49-F238E27FC236}">
                <a16:creationId xmlns:a16="http://schemas.microsoft.com/office/drawing/2014/main" id="{2F8C3ECF-991E-1F73-5529-3AB70E406584}"/>
              </a:ext>
            </a:extLst>
          </p:cNvPr>
          <p:cNvPicPr>
            <a:picLocks noGrp="1" noRo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pic>
        <p:nvPicPr>
          <p:cNvPr id="9" name="Picture 8" descr="A logo with blue and orange text&#10;&#10;Description automatically generated">
            <a:extLst>
              <a:ext uri="{FF2B5EF4-FFF2-40B4-BE49-F238E27FC236}">
                <a16:creationId xmlns:a16="http://schemas.microsoft.com/office/drawing/2014/main" id="{0843010D-9ADB-B2D8-FBF4-2FE03115EE2D}"/>
              </a:ext>
            </a:extLst>
          </p:cNvPr>
          <p:cNvPicPr>
            <a:picLocks noChangeAspect="1"/>
          </p:cNvPicPr>
          <p:nvPr userDrawn="1"/>
        </p:nvPicPr>
        <p:blipFill>
          <a:blip r:embed="rId3"/>
          <a:stretch>
            <a:fillRect/>
          </a:stretch>
        </p:blipFill>
        <p:spPr>
          <a:xfrm>
            <a:off x="936172" y="586441"/>
            <a:ext cx="2578924" cy="1088306"/>
          </a:xfrm>
          <a:prstGeom prst="rect">
            <a:avLst/>
          </a:prstGeom>
        </p:spPr>
      </p:pic>
      <p:pic>
        <p:nvPicPr>
          <p:cNvPr id="12" name="Picture 11" descr="Blue text on a black background&#10;&#10;Description automatically generated">
            <a:extLst>
              <a:ext uri="{FF2B5EF4-FFF2-40B4-BE49-F238E27FC236}">
                <a16:creationId xmlns:a16="http://schemas.microsoft.com/office/drawing/2014/main" id="{4413A28E-A5D0-CC4B-2233-A72CC57871EC}"/>
              </a:ext>
            </a:extLst>
          </p:cNvPr>
          <p:cNvPicPr>
            <a:picLocks noChangeAspect="1"/>
          </p:cNvPicPr>
          <p:nvPr userDrawn="1"/>
        </p:nvPicPr>
        <p:blipFill>
          <a:blip r:embed="rId4"/>
          <a:stretch>
            <a:fillRect/>
          </a:stretch>
        </p:blipFill>
        <p:spPr>
          <a:xfrm>
            <a:off x="936172" y="6317331"/>
            <a:ext cx="1540635" cy="320965"/>
          </a:xfrm>
          <a:prstGeom prst="rect">
            <a:avLst/>
          </a:prstGeom>
        </p:spPr>
      </p:pic>
      <p:sp>
        <p:nvSpPr>
          <p:cNvPr id="4" name="TextBox 3">
            <a:extLst>
              <a:ext uri="{FF2B5EF4-FFF2-40B4-BE49-F238E27FC236}">
                <a16:creationId xmlns:a16="http://schemas.microsoft.com/office/drawing/2014/main" id="{2FAEBFDC-C8A9-1400-6DD0-1680F695EF86}"/>
              </a:ext>
            </a:extLst>
          </p:cNvPr>
          <p:cNvSpPr txBox="1"/>
          <p:nvPr userDrawn="1"/>
        </p:nvSpPr>
        <p:spPr>
          <a:xfrm>
            <a:off x="936172" y="2333366"/>
            <a:ext cx="8965976" cy="1200329"/>
          </a:xfrm>
          <a:prstGeom prst="rect">
            <a:avLst/>
          </a:prstGeom>
          <a:noFill/>
        </p:spPr>
        <p:txBody>
          <a:bodyPr wrap="square" rtlCol="0">
            <a:spAutoFit/>
          </a:bodyPr>
          <a:lstStyle/>
          <a:p>
            <a:r>
              <a:rPr lang="en-PT" sz="7200" b="1">
                <a:solidFill>
                  <a:schemeClr val="accent4"/>
                </a:solidFill>
                <a:latin typeface="Arial Nova" panose="020B0504020202020204" pitchFamily="34" charset="0"/>
              </a:rPr>
              <a:t>Thank you!</a:t>
            </a:r>
          </a:p>
        </p:txBody>
      </p:sp>
      <p:sp>
        <p:nvSpPr>
          <p:cNvPr id="6" name="TextBox 5">
            <a:extLst>
              <a:ext uri="{FF2B5EF4-FFF2-40B4-BE49-F238E27FC236}">
                <a16:creationId xmlns:a16="http://schemas.microsoft.com/office/drawing/2014/main" id="{09367BF8-4C01-F357-C8CA-5ECB22EF5FB1}"/>
              </a:ext>
            </a:extLst>
          </p:cNvPr>
          <p:cNvSpPr txBox="1"/>
          <p:nvPr userDrawn="1"/>
        </p:nvSpPr>
        <p:spPr>
          <a:xfrm>
            <a:off x="2476807" y="6293148"/>
            <a:ext cx="8701446" cy="338554"/>
          </a:xfrm>
          <a:prstGeom prst="rect">
            <a:avLst/>
          </a:prstGeom>
          <a:noFill/>
        </p:spPr>
        <p:txBody>
          <a:bodyPr wrap="square" rtlCol="0">
            <a:spAutoFit/>
          </a:bodyPr>
          <a:lstStyle/>
          <a:p>
            <a:r>
              <a:rPr lang="en-GB" sz="800" b="0">
                <a:solidFill>
                  <a:schemeClr val="tx1"/>
                </a:solidFill>
                <a:latin typeface="Arial Nova" panose="020B0504020202020204" pitchFamily="34" charset="0"/>
              </a:rPr>
              <a:t>Funded by the European Union under the GA No 101158775. Views and opinions expressed are however those of the author(s) only and do not necessarily reflect those of the European Union or the European Health and Digital Executive Agency (HADEA). Neither the European Union nor the granting authority can be held responsible for them.</a:t>
            </a:r>
            <a:endParaRPr lang="en-PT" sz="800" b="0">
              <a:solidFill>
                <a:schemeClr val="tx1"/>
              </a:solidFill>
              <a:latin typeface="Arial Nova" panose="020B0504020202020204" pitchFamily="34" charset="0"/>
            </a:endParaRPr>
          </a:p>
        </p:txBody>
      </p:sp>
      <p:sp>
        <p:nvSpPr>
          <p:cNvPr id="2" name="TextBox 1">
            <a:extLst>
              <a:ext uri="{FF2B5EF4-FFF2-40B4-BE49-F238E27FC236}">
                <a16:creationId xmlns:a16="http://schemas.microsoft.com/office/drawing/2014/main" id="{25C60EB6-DA5C-04D9-5192-959C5E326C11}"/>
              </a:ext>
            </a:extLst>
          </p:cNvPr>
          <p:cNvSpPr txBox="1"/>
          <p:nvPr userDrawn="1"/>
        </p:nvSpPr>
        <p:spPr>
          <a:xfrm>
            <a:off x="1116677" y="3751565"/>
            <a:ext cx="3265638" cy="7745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lang="en-PT" b="1">
                <a:latin typeface="Arial Nova" panose="020B0504020202020204" pitchFamily="34" charset="0"/>
              </a:rPr>
              <a:t>www.cirpass2.eu</a:t>
            </a:r>
          </a:p>
          <a:p>
            <a:pPr marL="0" marR="0" lvl="0" indent="0" algn="l" defTabSz="914400" rtl="0" eaLnBrk="1" fontAlgn="auto" latinLnBrk="0" hangingPunct="1">
              <a:lnSpc>
                <a:spcPct val="100000"/>
              </a:lnSpc>
              <a:spcBef>
                <a:spcPts val="0"/>
              </a:spcBef>
              <a:spcAft>
                <a:spcPts val="0"/>
              </a:spcAft>
              <a:buClrTx/>
              <a:buSzTx/>
              <a:buFontTx/>
              <a:buNone/>
              <a:tabLst/>
              <a:defRPr/>
            </a:pPr>
            <a:r>
              <a:rPr lang="en-PT">
                <a:latin typeface="Arial Nova" panose="020B0504020202020204" pitchFamily="34" charset="0"/>
              </a:rPr>
              <a:t>Contact us : info@cirpass2.eu</a:t>
            </a:r>
          </a:p>
        </p:txBody>
      </p:sp>
      <p:grpSp>
        <p:nvGrpSpPr>
          <p:cNvPr id="19" name="Group 18">
            <a:extLst>
              <a:ext uri="{FF2B5EF4-FFF2-40B4-BE49-F238E27FC236}">
                <a16:creationId xmlns:a16="http://schemas.microsoft.com/office/drawing/2014/main" id="{BB199817-12AD-CC12-604B-A039CD8A09E4}"/>
              </a:ext>
            </a:extLst>
          </p:cNvPr>
          <p:cNvGrpSpPr/>
          <p:nvPr userDrawn="1"/>
        </p:nvGrpSpPr>
        <p:grpSpPr>
          <a:xfrm>
            <a:off x="936172" y="5294292"/>
            <a:ext cx="2078134" cy="369332"/>
            <a:chOff x="1145894" y="5302263"/>
            <a:chExt cx="2078134" cy="369332"/>
          </a:xfrm>
        </p:grpSpPr>
        <p:pic>
          <p:nvPicPr>
            <p:cNvPr id="7" name="Picture 6" descr="A blue square with black text&#10;&#10;Description automatically generated">
              <a:extLst>
                <a:ext uri="{FF2B5EF4-FFF2-40B4-BE49-F238E27FC236}">
                  <a16:creationId xmlns:a16="http://schemas.microsoft.com/office/drawing/2014/main" id="{4D89D1E9-A153-BB61-6AC2-A7B853B99733}"/>
                </a:ext>
              </a:extLst>
            </p:cNvPr>
            <p:cNvPicPr>
              <a:picLocks noChangeAspect="1"/>
            </p:cNvPicPr>
            <p:nvPr userDrawn="1"/>
          </p:nvPicPr>
          <p:blipFill>
            <a:blip r:embed="rId5"/>
            <a:stretch>
              <a:fillRect/>
            </a:stretch>
          </p:blipFill>
          <p:spPr>
            <a:xfrm>
              <a:off x="1145894" y="5318358"/>
              <a:ext cx="338555" cy="338555"/>
            </a:xfrm>
            <a:prstGeom prst="rect">
              <a:avLst/>
            </a:prstGeom>
          </p:spPr>
        </p:pic>
        <p:sp>
          <p:nvSpPr>
            <p:cNvPr id="16" name="TextBox 15">
              <a:extLst>
                <a:ext uri="{FF2B5EF4-FFF2-40B4-BE49-F238E27FC236}">
                  <a16:creationId xmlns:a16="http://schemas.microsoft.com/office/drawing/2014/main" id="{1466061F-E50E-9C7A-7621-A5E777FBB29D}"/>
                </a:ext>
              </a:extLst>
            </p:cNvPr>
            <p:cNvSpPr txBox="1"/>
            <p:nvPr userDrawn="1"/>
          </p:nvSpPr>
          <p:spPr>
            <a:xfrm>
              <a:off x="1484449" y="5302263"/>
              <a:ext cx="1739579" cy="369332"/>
            </a:xfrm>
            <a:prstGeom prst="rect">
              <a:avLst/>
            </a:prstGeom>
            <a:noFill/>
          </p:spPr>
          <p:txBody>
            <a:bodyPr wrap="none" rtlCol="0">
              <a:spAutoFit/>
            </a:bodyPr>
            <a:lstStyle/>
            <a:p>
              <a:r>
                <a:rPr lang="en-PT">
                  <a:latin typeface="Arial Nova" panose="020B0504020202020204" pitchFamily="34" charset="0"/>
                </a:rPr>
                <a:t>@cirpass2-dpp</a:t>
              </a:r>
            </a:p>
          </p:txBody>
        </p:sp>
      </p:grpSp>
      <p:grpSp>
        <p:nvGrpSpPr>
          <p:cNvPr id="20" name="Group 19">
            <a:extLst>
              <a:ext uri="{FF2B5EF4-FFF2-40B4-BE49-F238E27FC236}">
                <a16:creationId xmlns:a16="http://schemas.microsoft.com/office/drawing/2014/main" id="{087BEFE6-0A68-1A93-2136-82F4DAD0CFF9}"/>
              </a:ext>
            </a:extLst>
          </p:cNvPr>
          <p:cNvGrpSpPr/>
          <p:nvPr userDrawn="1"/>
        </p:nvGrpSpPr>
        <p:grpSpPr>
          <a:xfrm>
            <a:off x="4382315" y="5303817"/>
            <a:ext cx="2129430" cy="369332"/>
            <a:chOff x="4351829" y="5311788"/>
            <a:chExt cx="2129430" cy="369332"/>
          </a:xfrm>
        </p:grpSpPr>
        <p:pic>
          <p:nvPicPr>
            <p:cNvPr id="13" name="Picture 12" descr="A blue circle with white x in it&#10;&#10;Description automatically generated">
              <a:extLst>
                <a:ext uri="{FF2B5EF4-FFF2-40B4-BE49-F238E27FC236}">
                  <a16:creationId xmlns:a16="http://schemas.microsoft.com/office/drawing/2014/main" id="{69828A47-4867-9613-D4F9-AA2649BA8FA0}"/>
                </a:ext>
              </a:extLst>
            </p:cNvPr>
            <p:cNvPicPr>
              <a:picLocks noChangeAspect="1"/>
            </p:cNvPicPr>
            <p:nvPr userDrawn="1"/>
          </p:nvPicPr>
          <p:blipFill>
            <a:blip r:embed="rId6"/>
            <a:stretch>
              <a:fillRect/>
            </a:stretch>
          </p:blipFill>
          <p:spPr>
            <a:xfrm>
              <a:off x="4351829" y="5333040"/>
              <a:ext cx="338555" cy="338555"/>
            </a:xfrm>
            <a:prstGeom prst="rect">
              <a:avLst/>
            </a:prstGeom>
          </p:spPr>
        </p:pic>
        <p:sp>
          <p:nvSpPr>
            <p:cNvPr id="17" name="TextBox 16">
              <a:extLst>
                <a:ext uri="{FF2B5EF4-FFF2-40B4-BE49-F238E27FC236}">
                  <a16:creationId xmlns:a16="http://schemas.microsoft.com/office/drawing/2014/main" id="{A715B26C-1281-E529-C4AC-162E5BF03183}"/>
                </a:ext>
              </a:extLst>
            </p:cNvPr>
            <p:cNvSpPr txBox="1"/>
            <p:nvPr userDrawn="1"/>
          </p:nvSpPr>
          <p:spPr>
            <a:xfrm>
              <a:off x="4690384" y="5311788"/>
              <a:ext cx="1790875" cy="369332"/>
            </a:xfrm>
            <a:prstGeom prst="rect">
              <a:avLst/>
            </a:prstGeom>
            <a:noFill/>
          </p:spPr>
          <p:txBody>
            <a:bodyPr wrap="none" rtlCol="0">
              <a:spAutoFit/>
            </a:bodyPr>
            <a:lstStyle/>
            <a:p>
              <a:r>
                <a:rPr lang="en-PT">
                  <a:latin typeface="Arial Nova" panose="020B0504020202020204" pitchFamily="34" charset="0"/>
                </a:rPr>
                <a:t>@cirpass2_dpp</a:t>
              </a:r>
            </a:p>
          </p:txBody>
        </p:sp>
      </p:grpSp>
      <p:grpSp>
        <p:nvGrpSpPr>
          <p:cNvPr id="21" name="Group 20">
            <a:extLst>
              <a:ext uri="{FF2B5EF4-FFF2-40B4-BE49-F238E27FC236}">
                <a16:creationId xmlns:a16="http://schemas.microsoft.com/office/drawing/2014/main" id="{1DDA052D-5341-9200-23B3-7214E1063EEF}"/>
              </a:ext>
            </a:extLst>
          </p:cNvPr>
          <p:cNvGrpSpPr/>
          <p:nvPr userDrawn="1"/>
        </p:nvGrpSpPr>
        <p:grpSpPr>
          <a:xfrm>
            <a:off x="7879753" y="5304391"/>
            <a:ext cx="2275060" cy="369332"/>
            <a:chOff x="8089475" y="5312362"/>
            <a:chExt cx="2275060" cy="369332"/>
          </a:xfrm>
        </p:grpSpPr>
        <p:pic>
          <p:nvPicPr>
            <p:cNvPr id="15" name="Picture 14" descr="A blue play button with a black arrow&#10;&#10;Description automatically generated">
              <a:extLst>
                <a:ext uri="{FF2B5EF4-FFF2-40B4-BE49-F238E27FC236}">
                  <a16:creationId xmlns:a16="http://schemas.microsoft.com/office/drawing/2014/main" id="{5284BCCF-28BD-7C4E-A6B1-6BCD0968A55F}"/>
                </a:ext>
              </a:extLst>
            </p:cNvPr>
            <p:cNvPicPr>
              <a:picLocks noChangeAspect="1"/>
            </p:cNvPicPr>
            <p:nvPr userDrawn="1"/>
          </p:nvPicPr>
          <p:blipFill rotWithShape="1">
            <a:blip r:embed="rId7"/>
            <a:srcRect l="839" t="2143" r="978" b="1840"/>
            <a:stretch/>
          </p:blipFill>
          <p:spPr>
            <a:xfrm flipV="1">
              <a:off x="8089475" y="5333040"/>
              <a:ext cx="484185" cy="338555"/>
            </a:xfrm>
            <a:prstGeom prst="rect">
              <a:avLst/>
            </a:prstGeom>
          </p:spPr>
        </p:pic>
        <p:sp>
          <p:nvSpPr>
            <p:cNvPr id="18" name="TextBox 17">
              <a:extLst>
                <a:ext uri="{FF2B5EF4-FFF2-40B4-BE49-F238E27FC236}">
                  <a16:creationId xmlns:a16="http://schemas.microsoft.com/office/drawing/2014/main" id="{EE7DA278-1661-6025-FD4D-6924A2716291}"/>
                </a:ext>
              </a:extLst>
            </p:cNvPr>
            <p:cNvSpPr txBox="1"/>
            <p:nvPr userDrawn="1"/>
          </p:nvSpPr>
          <p:spPr>
            <a:xfrm>
              <a:off x="8573660" y="5312362"/>
              <a:ext cx="1790875" cy="369332"/>
            </a:xfrm>
            <a:prstGeom prst="rect">
              <a:avLst/>
            </a:prstGeom>
            <a:noFill/>
          </p:spPr>
          <p:txBody>
            <a:bodyPr wrap="none" rtlCol="0">
              <a:spAutoFit/>
            </a:bodyPr>
            <a:lstStyle/>
            <a:p>
              <a:r>
                <a:rPr lang="en-PT">
                  <a:latin typeface="Arial Nova" panose="020B0504020202020204" pitchFamily="34" charset="0"/>
                </a:rPr>
                <a:t>@cirpass2_dpp</a:t>
              </a:r>
            </a:p>
          </p:txBody>
        </p:sp>
      </p:grpSp>
    </p:spTree>
    <p:extLst>
      <p:ext uri="{BB962C8B-B14F-4D97-AF65-F5344CB8AC3E}">
        <p14:creationId xmlns:p14="http://schemas.microsoft.com/office/powerpoint/2010/main" val="189584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blue and orange line&#10;&#10;Description automatically generated">
            <a:extLst>
              <a:ext uri="{FF2B5EF4-FFF2-40B4-BE49-F238E27FC236}">
                <a16:creationId xmlns:a16="http://schemas.microsoft.com/office/drawing/2014/main" id="{F5E051F9-438C-B66B-F4E2-C8746CA1492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02401686-B809-60E6-17C5-C83C137BA066}"/>
              </a:ext>
            </a:extLst>
          </p:cNvPr>
          <p:cNvSpPr>
            <a:spLocks noGrp="1"/>
          </p:cNvSpPr>
          <p:nvPr>
            <p:ph type="ctrTitle" hasCustomPrompt="1"/>
          </p:nvPr>
        </p:nvSpPr>
        <p:spPr>
          <a:xfrm>
            <a:off x="936172" y="2623910"/>
            <a:ext cx="9007929" cy="600983"/>
          </a:xfrm>
        </p:spPr>
        <p:txBody>
          <a:bodyPr anchor="b">
            <a:normAutofit/>
          </a:bodyPr>
          <a:lstStyle>
            <a:lvl1pPr algn="l">
              <a:defRPr sz="3200" b="1">
                <a:solidFill>
                  <a:srgbClr val="009980"/>
                </a:solidFill>
                <a:latin typeface="Arial Nova" panose="020B0504020202020204" pitchFamily="34" charset="0"/>
              </a:defRPr>
            </a:lvl1pPr>
          </a:lstStyle>
          <a:p>
            <a:r>
              <a:rPr lang="en-PT"/>
              <a:t>Click to edit the title</a:t>
            </a:r>
          </a:p>
        </p:txBody>
      </p:sp>
      <p:sp>
        <p:nvSpPr>
          <p:cNvPr id="8" name="Subtitle 2">
            <a:extLst>
              <a:ext uri="{FF2B5EF4-FFF2-40B4-BE49-F238E27FC236}">
                <a16:creationId xmlns:a16="http://schemas.microsoft.com/office/drawing/2014/main" id="{CE55E26A-F52D-F881-40FA-28697C2BB8AE}"/>
              </a:ext>
            </a:extLst>
          </p:cNvPr>
          <p:cNvSpPr>
            <a:spLocks noGrp="1"/>
          </p:cNvSpPr>
          <p:nvPr>
            <p:ph type="subTitle" idx="1" hasCustomPrompt="1"/>
          </p:nvPr>
        </p:nvSpPr>
        <p:spPr>
          <a:xfrm>
            <a:off x="936172" y="3429000"/>
            <a:ext cx="9007929" cy="600983"/>
          </a:xfrm>
        </p:spPr>
        <p:txBody>
          <a:bodyPr>
            <a:normAutofit/>
          </a:bodyPr>
          <a:lstStyle>
            <a:lvl1pPr marL="0" indent="0" algn="l">
              <a:buNone/>
              <a:defRPr lang="en-PT" sz="2800" kern="1200" dirty="0">
                <a:solidFill>
                  <a:srgbClr val="01364D"/>
                </a:solidFill>
                <a:latin typeface="Arial Nova" panose="020B050402020202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the subtitle</a:t>
            </a:r>
            <a:endParaRPr lang="en-PT"/>
          </a:p>
        </p:txBody>
      </p:sp>
      <p:pic>
        <p:nvPicPr>
          <p:cNvPr id="9" name="Picture 8" descr="A logo with blue and orange text&#10;&#10;Description automatically generated">
            <a:extLst>
              <a:ext uri="{FF2B5EF4-FFF2-40B4-BE49-F238E27FC236}">
                <a16:creationId xmlns:a16="http://schemas.microsoft.com/office/drawing/2014/main" id="{0843010D-9ADB-B2D8-FBF4-2FE03115EE2D}"/>
              </a:ext>
            </a:extLst>
          </p:cNvPr>
          <p:cNvPicPr>
            <a:picLocks noChangeAspect="1"/>
          </p:cNvPicPr>
          <p:nvPr userDrawn="1"/>
        </p:nvPicPr>
        <p:blipFill>
          <a:blip r:embed="rId3"/>
          <a:stretch>
            <a:fillRect/>
          </a:stretch>
        </p:blipFill>
        <p:spPr>
          <a:xfrm>
            <a:off x="936172" y="586441"/>
            <a:ext cx="2578924" cy="1088306"/>
          </a:xfrm>
          <a:prstGeom prst="rect">
            <a:avLst/>
          </a:prstGeom>
        </p:spPr>
      </p:pic>
      <p:sp>
        <p:nvSpPr>
          <p:cNvPr id="10" name="Text Placeholder 22">
            <a:extLst>
              <a:ext uri="{FF2B5EF4-FFF2-40B4-BE49-F238E27FC236}">
                <a16:creationId xmlns:a16="http://schemas.microsoft.com/office/drawing/2014/main" id="{80932812-5547-EA58-B1E2-C0C1E030543D}"/>
              </a:ext>
            </a:extLst>
          </p:cNvPr>
          <p:cNvSpPr>
            <a:spLocks noGrp="1"/>
          </p:cNvSpPr>
          <p:nvPr>
            <p:ph type="body" sz="quarter" idx="11" hasCustomPrompt="1"/>
          </p:nvPr>
        </p:nvSpPr>
        <p:spPr>
          <a:xfrm>
            <a:off x="936626" y="4562476"/>
            <a:ext cx="7627272" cy="422274"/>
          </a:xfrm>
        </p:spPr>
        <p:txBody>
          <a:bodyPr>
            <a:normAutofit/>
          </a:bodyPr>
          <a:lstStyle>
            <a:lvl1pPr marL="0" indent="0">
              <a:buNone/>
              <a:defRPr sz="2000">
                <a:solidFill>
                  <a:srgbClr val="D5682D"/>
                </a:solidFill>
                <a:latin typeface="Arial Nova" panose="020B0504020202020204" pitchFamily="34" charset="0"/>
              </a:defRPr>
            </a:lvl1pPr>
          </a:lstStyle>
          <a:p>
            <a:pPr lvl="0"/>
            <a:r>
              <a:rPr lang="en-PT"/>
              <a:t>Name, Affiliation</a:t>
            </a:r>
          </a:p>
        </p:txBody>
      </p:sp>
      <p:sp>
        <p:nvSpPr>
          <p:cNvPr id="11" name="Text Placeholder 22">
            <a:extLst>
              <a:ext uri="{FF2B5EF4-FFF2-40B4-BE49-F238E27FC236}">
                <a16:creationId xmlns:a16="http://schemas.microsoft.com/office/drawing/2014/main" id="{64B8941C-A124-AD51-1919-A103146A36B3}"/>
              </a:ext>
            </a:extLst>
          </p:cNvPr>
          <p:cNvSpPr>
            <a:spLocks noGrp="1"/>
          </p:cNvSpPr>
          <p:nvPr>
            <p:ph type="body" sz="quarter" idx="12" hasCustomPrompt="1"/>
          </p:nvPr>
        </p:nvSpPr>
        <p:spPr>
          <a:xfrm>
            <a:off x="936626" y="5063247"/>
            <a:ext cx="7627272" cy="272598"/>
          </a:xfrm>
        </p:spPr>
        <p:txBody>
          <a:bodyPr>
            <a:normAutofit/>
          </a:bodyPr>
          <a:lstStyle>
            <a:lvl1pPr marL="0" indent="0">
              <a:buNone/>
              <a:defRPr sz="1400">
                <a:solidFill>
                  <a:srgbClr val="01364D"/>
                </a:solidFill>
                <a:latin typeface="Arial Nova" panose="020B0504020202020204" pitchFamily="34" charset="0"/>
              </a:defRPr>
            </a:lvl1pPr>
          </a:lstStyle>
          <a:p>
            <a:pPr lvl="0"/>
            <a:r>
              <a:rPr lang="en-PT"/>
              <a:t>Date &amp; Place</a:t>
            </a:r>
          </a:p>
        </p:txBody>
      </p:sp>
      <p:pic>
        <p:nvPicPr>
          <p:cNvPr id="12" name="Picture 11" descr="Blue text on a black background&#10;&#10;Description automatically generated">
            <a:extLst>
              <a:ext uri="{FF2B5EF4-FFF2-40B4-BE49-F238E27FC236}">
                <a16:creationId xmlns:a16="http://schemas.microsoft.com/office/drawing/2014/main" id="{4413A28E-A5D0-CC4B-2233-A72CC57871EC}"/>
              </a:ext>
            </a:extLst>
          </p:cNvPr>
          <p:cNvPicPr>
            <a:picLocks noChangeAspect="1"/>
          </p:cNvPicPr>
          <p:nvPr userDrawn="1"/>
        </p:nvPicPr>
        <p:blipFill>
          <a:blip r:embed="rId4"/>
          <a:stretch>
            <a:fillRect/>
          </a:stretch>
        </p:blipFill>
        <p:spPr>
          <a:xfrm>
            <a:off x="936172" y="6245406"/>
            <a:ext cx="1679209" cy="349835"/>
          </a:xfrm>
          <a:prstGeom prst="rect">
            <a:avLst/>
          </a:prstGeom>
        </p:spPr>
      </p:pic>
    </p:spTree>
    <p:extLst>
      <p:ext uri="{BB962C8B-B14F-4D97-AF65-F5344CB8AC3E}">
        <p14:creationId xmlns:p14="http://schemas.microsoft.com/office/powerpoint/2010/main" val="778605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C6904B-0E51-ECE7-EA7D-5A75EA27CCE1}"/>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9" name="Picture 8">
            <a:extLst>
              <a:ext uri="{FF2B5EF4-FFF2-40B4-BE49-F238E27FC236}">
                <a16:creationId xmlns:a16="http://schemas.microsoft.com/office/drawing/2014/main" id="{9AAEA9BF-DDD0-DB91-7925-A2AE9DA8338B}"/>
              </a:ext>
            </a:extLst>
          </p:cNvPr>
          <p:cNvPicPr>
            <a:picLocks noChangeAspect="1"/>
          </p:cNvPicPr>
          <p:nvPr userDrawn="1"/>
        </p:nvPicPr>
        <p:blipFill rotWithShape="1">
          <a:blip r:embed="rId2"/>
          <a:srcRect l="584" t="44436" r="584" b="20170"/>
          <a:stretch/>
        </p:blipFill>
        <p:spPr>
          <a:xfrm>
            <a:off x="485412" y="1310479"/>
            <a:ext cx="11221171" cy="62266"/>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23F7B282-3B2D-5DB9-A69C-4D6297A77A1A}"/>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1" name="Picture 10" descr="A logo with blue and orange text&#10;&#10;Description automatically generated">
            <a:extLst>
              <a:ext uri="{FF2B5EF4-FFF2-40B4-BE49-F238E27FC236}">
                <a16:creationId xmlns:a16="http://schemas.microsoft.com/office/drawing/2014/main" id="{6A7AA4D3-6E77-29BA-E2AE-0ADB83054E9A}"/>
              </a:ext>
            </a:extLst>
          </p:cNvPr>
          <p:cNvPicPr>
            <a:picLocks noChangeAspect="1"/>
          </p:cNvPicPr>
          <p:nvPr userDrawn="1"/>
        </p:nvPicPr>
        <p:blipFill>
          <a:blip r:embed="rId4"/>
          <a:stretch>
            <a:fillRect/>
          </a:stretch>
        </p:blipFill>
        <p:spPr>
          <a:xfrm>
            <a:off x="10354388" y="396037"/>
            <a:ext cx="1352195" cy="570626"/>
          </a:xfrm>
          <a:prstGeom prst="rect">
            <a:avLst/>
          </a:prstGeom>
        </p:spPr>
      </p:pic>
      <p:sp>
        <p:nvSpPr>
          <p:cNvPr id="12" name="Content Placeholder 2">
            <a:extLst>
              <a:ext uri="{FF2B5EF4-FFF2-40B4-BE49-F238E27FC236}">
                <a16:creationId xmlns:a16="http://schemas.microsoft.com/office/drawing/2014/main" id="{10B57EDA-8799-F8A4-4627-F0572C668E9A}"/>
              </a:ext>
            </a:extLst>
          </p:cNvPr>
          <p:cNvSpPr>
            <a:spLocks noGrp="1"/>
          </p:cNvSpPr>
          <p:nvPr>
            <p:ph idx="13"/>
          </p:nvPr>
        </p:nvSpPr>
        <p:spPr>
          <a:xfrm>
            <a:off x="483895" y="1510035"/>
            <a:ext cx="11221171" cy="48119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2" name="Slide Number Placeholder 5">
            <a:extLst>
              <a:ext uri="{FF2B5EF4-FFF2-40B4-BE49-F238E27FC236}">
                <a16:creationId xmlns:a16="http://schemas.microsoft.com/office/drawing/2014/main" id="{347B8D17-D48C-99E9-709E-6332C61DF827}"/>
              </a:ext>
            </a:extLst>
          </p:cNvPr>
          <p:cNvSpPr txBox="1">
            <a:spLocks/>
          </p:cNvSpPr>
          <p:nvPr userDrawn="1"/>
        </p:nvSpPr>
        <p:spPr>
          <a:xfrm>
            <a:off x="11248018" y="6458150"/>
            <a:ext cx="457048"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‹N°›</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75222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2EC62687-BC1A-BD9C-28CC-1B2AEF6C70B7}"/>
              </a:ext>
            </a:extLst>
          </p:cNvPr>
          <p:cNvSpPr>
            <a:spLocks noGrp="1"/>
          </p:cNvSpPr>
          <p:nvPr>
            <p:ph idx="13"/>
          </p:nvPr>
        </p:nvSpPr>
        <p:spPr>
          <a:xfrm>
            <a:off x="483896" y="1510035"/>
            <a:ext cx="5535904" cy="48119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14" name="Content Placeholder 2">
            <a:extLst>
              <a:ext uri="{FF2B5EF4-FFF2-40B4-BE49-F238E27FC236}">
                <a16:creationId xmlns:a16="http://schemas.microsoft.com/office/drawing/2014/main" id="{A1DB68CE-97DD-602B-B698-1C136BF36408}"/>
              </a:ext>
            </a:extLst>
          </p:cNvPr>
          <p:cNvSpPr>
            <a:spLocks noGrp="1"/>
          </p:cNvSpPr>
          <p:nvPr>
            <p:ph idx="14"/>
          </p:nvPr>
        </p:nvSpPr>
        <p:spPr>
          <a:xfrm>
            <a:off x="6172200" y="1504954"/>
            <a:ext cx="5535904" cy="48119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8" name="Title 1">
            <a:extLst>
              <a:ext uri="{FF2B5EF4-FFF2-40B4-BE49-F238E27FC236}">
                <a16:creationId xmlns:a16="http://schemas.microsoft.com/office/drawing/2014/main" id="{8E009F4E-1DFD-FD7B-B2DB-645535D931F0}"/>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10" name="Picture 9">
            <a:extLst>
              <a:ext uri="{FF2B5EF4-FFF2-40B4-BE49-F238E27FC236}">
                <a16:creationId xmlns:a16="http://schemas.microsoft.com/office/drawing/2014/main" id="{7064B3C2-B081-5700-032F-3FC52CAEDBE5}"/>
              </a:ext>
            </a:extLst>
          </p:cNvPr>
          <p:cNvPicPr>
            <a:picLocks noChangeAspect="1"/>
          </p:cNvPicPr>
          <p:nvPr userDrawn="1"/>
        </p:nvPicPr>
        <p:blipFill rotWithShape="1">
          <a:blip r:embed="rId2"/>
          <a:srcRect l="584" t="44436" r="584" b="20170"/>
          <a:stretch/>
        </p:blipFill>
        <p:spPr>
          <a:xfrm>
            <a:off x="485412" y="1310479"/>
            <a:ext cx="11221171" cy="62266"/>
          </a:xfrm>
          <a:prstGeom prst="rect">
            <a:avLst/>
          </a:prstGeom>
        </p:spPr>
      </p:pic>
      <p:pic>
        <p:nvPicPr>
          <p:cNvPr id="11" name="Picture 10" descr="Blue text on a black background&#10;&#10;Description automatically generated">
            <a:extLst>
              <a:ext uri="{FF2B5EF4-FFF2-40B4-BE49-F238E27FC236}">
                <a16:creationId xmlns:a16="http://schemas.microsoft.com/office/drawing/2014/main" id="{343FF4B7-B8F0-0041-09EE-E704FA6E5979}"/>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2" name="Picture 11" descr="A logo with blue and orange text&#10;&#10;Description automatically generated">
            <a:extLst>
              <a:ext uri="{FF2B5EF4-FFF2-40B4-BE49-F238E27FC236}">
                <a16:creationId xmlns:a16="http://schemas.microsoft.com/office/drawing/2014/main" id="{B2EC4F89-35E4-D41F-328A-965FFB596F0A}"/>
              </a:ext>
            </a:extLst>
          </p:cNvPr>
          <p:cNvPicPr>
            <a:picLocks noChangeAspect="1"/>
          </p:cNvPicPr>
          <p:nvPr userDrawn="1"/>
        </p:nvPicPr>
        <p:blipFill>
          <a:blip r:embed="rId4"/>
          <a:stretch>
            <a:fillRect/>
          </a:stretch>
        </p:blipFill>
        <p:spPr>
          <a:xfrm>
            <a:off x="10354388" y="396037"/>
            <a:ext cx="1352195" cy="570626"/>
          </a:xfrm>
          <a:prstGeom prst="rect">
            <a:avLst/>
          </a:prstGeom>
        </p:spPr>
      </p:pic>
      <p:sp>
        <p:nvSpPr>
          <p:cNvPr id="2" name="Slide Number Placeholder 5">
            <a:extLst>
              <a:ext uri="{FF2B5EF4-FFF2-40B4-BE49-F238E27FC236}">
                <a16:creationId xmlns:a16="http://schemas.microsoft.com/office/drawing/2014/main" id="{E8B751FB-03B9-3F51-6767-7F45E4BDBF6F}"/>
              </a:ext>
            </a:extLst>
          </p:cNvPr>
          <p:cNvSpPr txBox="1">
            <a:spLocks/>
          </p:cNvSpPr>
          <p:nvPr userDrawn="1"/>
        </p:nvSpPr>
        <p:spPr>
          <a:xfrm>
            <a:off x="11248018" y="6458150"/>
            <a:ext cx="457048"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‹N°›</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499046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95D472-7FF8-AD45-2941-4C4AE63D62CE}"/>
              </a:ext>
            </a:extLst>
          </p:cNvPr>
          <p:cNvSpPr>
            <a:spLocks noGrp="1"/>
          </p:cNvSpPr>
          <p:nvPr>
            <p:ph type="body" idx="1"/>
          </p:nvPr>
        </p:nvSpPr>
        <p:spPr>
          <a:xfrm>
            <a:off x="485412" y="1511231"/>
            <a:ext cx="5512163"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1AFC39F-9E1D-3C01-D79B-886543371B4F}"/>
              </a:ext>
            </a:extLst>
          </p:cNvPr>
          <p:cNvSpPr>
            <a:spLocks noGrp="1"/>
          </p:cNvSpPr>
          <p:nvPr>
            <p:ph sz="half" idx="2"/>
          </p:nvPr>
        </p:nvSpPr>
        <p:spPr>
          <a:xfrm>
            <a:off x="485412" y="2395242"/>
            <a:ext cx="5512163" cy="37944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5" name="Text Placeholder 4">
            <a:extLst>
              <a:ext uri="{FF2B5EF4-FFF2-40B4-BE49-F238E27FC236}">
                <a16:creationId xmlns:a16="http://schemas.microsoft.com/office/drawing/2014/main" id="{CB40CCC7-3D0F-A928-E2E2-F2767239CD10}"/>
              </a:ext>
            </a:extLst>
          </p:cNvPr>
          <p:cNvSpPr>
            <a:spLocks noGrp="1"/>
          </p:cNvSpPr>
          <p:nvPr>
            <p:ph type="body" sz="quarter" idx="3"/>
          </p:nvPr>
        </p:nvSpPr>
        <p:spPr>
          <a:xfrm>
            <a:off x="6172199" y="1505057"/>
            <a:ext cx="5534383"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C296666-E896-55FD-AE99-21569D8726CC}"/>
              </a:ext>
            </a:extLst>
          </p:cNvPr>
          <p:cNvSpPr>
            <a:spLocks noGrp="1"/>
          </p:cNvSpPr>
          <p:nvPr>
            <p:ph sz="quarter" idx="4"/>
          </p:nvPr>
        </p:nvSpPr>
        <p:spPr>
          <a:xfrm>
            <a:off x="6172200" y="2395242"/>
            <a:ext cx="5534382" cy="37944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10" name="Title 1">
            <a:extLst>
              <a:ext uri="{FF2B5EF4-FFF2-40B4-BE49-F238E27FC236}">
                <a16:creationId xmlns:a16="http://schemas.microsoft.com/office/drawing/2014/main" id="{0C65F896-7FEA-5E0C-26A2-090945772251}"/>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12" name="Picture 11">
            <a:extLst>
              <a:ext uri="{FF2B5EF4-FFF2-40B4-BE49-F238E27FC236}">
                <a16:creationId xmlns:a16="http://schemas.microsoft.com/office/drawing/2014/main" id="{DCCC07DB-691E-5F12-12C9-FBD8AF0576DB}"/>
              </a:ext>
            </a:extLst>
          </p:cNvPr>
          <p:cNvPicPr>
            <a:picLocks noChangeAspect="1"/>
          </p:cNvPicPr>
          <p:nvPr userDrawn="1"/>
        </p:nvPicPr>
        <p:blipFill rotWithShape="1">
          <a:blip r:embed="rId2"/>
          <a:srcRect l="584" t="44436" r="584" b="20170"/>
          <a:stretch/>
        </p:blipFill>
        <p:spPr>
          <a:xfrm>
            <a:off x="485412" y="1310479"/>
            <a:ext cx="11221171" cy="62266"/>
          </a:xfrm>
          <a:prstGeom prst="rect">
            <a:avLst/>
          </a:prstGeom>
        </p:spPr>
      </p:pic>
      <p:pic>
        <p:nvPicPr>
          <p:cNvPr id="13" name="Picture 12" descr="Blue text on a black background&#10;&#10;Description automatically generated">
            <a:extLst>
              <a:ext uri="{FF2B5EF4-FFF2-40B4-BE49-F238E27FC236}">
                <a16:creationId xmlns:a16="http://schemas.microsoft.com/office/drawing/2014/main" id="{CDD23B67-163A-1393-8E8F-C089E79E15CC}"/>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4" name="Picture 13" descr="A logo with blue and orange text&#10;&#10;Description automatically generated">
            <a:extLst>
              <a:ext uri="{FF2B5EF4-FFF2-40B4-BE49-F238E27FC236}">
                <a16:creationId xmlns:a16="http://schemas.microsoft.com/office/drawing/2014/main" id="{BF9F7ED8-65E5-6C1E-5E3E-F65E0C8EECF1}"/>
              </a:ext>
            </a:extLst>
          </p:cNvPr>
          <p:cNvPicPr>
            <a:picLocks noChangeAspect="1"/>
          </p:cNvPicPr>
          <p:nvPr userDrawn="1"/>
        </p:nvPicPr>
        <p:blipFill>
          <a:blip r:embed="rId4"/>
          <a:stretch>
            <a:fillRect/>
          </a:stretch>
        </p:blipFill>
        <p:spPr>
          <a:xfrm>
            <a:off x="10354388" y="396037"/>
            <a:ext cx="1352195" cy="570626"/>
          </a:xfrm>
          <a:prstGeom prst="rect">
            <a:avLst/>
          </a:prstGeom>
        </p:spPr>
      </p:pic>
      <p:sp>
        <p:nvSpPr>
          <p:cNvPr id="2" name="Slide Number Placeholder 5">
            <a:extLst>
              <a:ext uri="{FF2B5EF4-FFF2-40B4-BE49-F238E27FC236}">
                <a16:creationId xmlns:a16="http://schemas.microsoft.com/office/drawing/2014/main" id="{B5BC503F-A37D-1B46-7416-F856631D5CFA}"/>
              </a:ext>
            </a:extLst>
          </p:cNvPr>
          <p:cNvSpPr txBox="1">
            <a:spLocks/>
          </p:cNvSpPr>
          <p:nvPr userDrawn="1"/>
        </p:nvSpPr>
        <p:spPr>
          <a:xfrm>
            <a:off x="11248018" y="6458150"/>
            <a:ext cx="457048"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‹N°›</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243940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04512C-9CD6-27C6-A10D-C6E02EEB1AC2}"/>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8" name="Picture 7">
            <a:extLst>
              <a:ext uri="{FF2B5EF4-FFF2-40B4-BE49-F238E27FC236}">
                <a16:creationId xmlns:a16="http://schemas.microsoft.com/office/drawing/2014/main" id="{45F0443B-34E0-B3A0-72B6-C31C421D3875}"/>
              </a:ext>
            </a:extLst>
          </p:cNvPr>
          <p:cNvPicPr>
            <a:picLocks noChangeAspect="1"/>
          </p:cNvPicPr>
          <p:nvPr userDrawn="1"/>
        </p:nvPicPr>
        <p:blipFill rotWithShape="1">
          <a:blip r:embed="rId2"/>
          <a:srcRect l="584" t="44436" r="584" b="20170"/>
          <a:stretch/>
        </p:blipFill>
        <p:spPr>
          <a:xfrm>
            <a:off x="485412" y="1310479"/>
            <a:ext cx="11221171" cy="62266"/>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BC026806-0859-E0B1-8361-916AE9724A4A}"/>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0" name="Picture 9" descr="A logo with blue and orange text&#10;&#10;Description automatically generated">
            <a:extLst>
              <a:ext uri="{FF2B5EF4-FFF2-40B4-BE49-F238E27FC236}">
                <a16:creationId xmlns:a16="http://schemas.microsoft.com/office/drawing/2014/main" id="{8D576228-9D91-9098-C77F-AADF4F86EDF1}"/>
              </a:ext>
            </a:extLst>
          </p:cNvPr>
          <p:cNvPicPr>
            <a:picLocks noChangeAspect="1"/>
          </p:cNvPicPr>
          <p:nvPr userDrawn="1"/>
        </p:nvPicPr>
        <p:blipFill>
          <a:blip r:embed="rId4"/>
          <a:stretch>
            <a:fillRect/>
          </a:stretch>
        </p:blipFill>
        <p:spPr>
          <a:xfrm>
            <a:off x="10354388" y="396037"/>
            <a:ext cx="1352195" cy="570626"/>
          </a:xfrm>
          <a:prstGeom prst="rect">
            <a:avLst/>
          </a:prstGeom>
        </p:spPr>
      </p:pic>
      <p:graphicFrame>
        <p:nvGraphicFramePr>
          <p:cNvPr id="13" name="Table 7">
            <a:extLst>
              <a:ext uri="{FF2B5EF4-FFF2-40B4-BE49-F238E27FC236}">
                <a16:creationId xmlns:a16="http://schemas.microsoft.com/office/drawing/2014/main" id="{34E0B439-EC68-3DE4-395D-10CF17038429}"/>
              </a:ext>
            </a:extLst>
          </p:cNvPr>
          <p:cNvGraphicFramePr>
            <a:graphicFrameLocks noGrp="1"/>
          </p:cNvGraphicFramePr>
          <p:nvPr userDrawn="1">
            <p:extLst/>
          </p:nvPr>
        </p:nvGraphicFramePr>
        <p:xfrm>
          <a:off x="551384" y="2492896"/>
          <a:ext cx="11090450" cy="2527104"/>
        </p:xfrm>
        <a:graphic>
          <a:graphicData uri="http://schemas.openxmlformats.org/drawingml/2006/table">
            <a:tbl>
              <a:tblPr firstRow="1" bandRow="1" bandCol="1">
                <a:tableStyleId>{72833802-FEF1-4C79-8D5D-14CF1EAF98D9}</a:tableStyleId>
              </a:tblPr>
              <a:tblGrid>
                <a:gridCol w="2218090">
                  <a:extLst>
                    <a:ext uri="{9D8B030D-6E8A-4147-A177-3AD203B41FA5}">
                      <a16:colId xmlns:a16="http://schemas.microsoft.com/office/drawing/2014/main" val="2972966937"/>
                    </a:ext>
                  </a:extLst>
                </a:gridCol>
                <a:gridCol w="2218090">
                  <a:extLst>
                    <a:ext uri="{9D8B030D-6E8A-4147-A177-3AD203B41FA5}">
                      <a16:colId xmlns:a16="http://schemas.microsoft.com/office/drawing/2014/main" val="4183831012"/>
                    </a:ext>
                  </a:extLst>
                </a:gridCol>
                <a:gridCol w="2218090">
                  <a:extLst>
                    <a:ext uri="{9D8B030D-6E8A-4147-A177-3AD203B41FA5}">
                      <a16:colId xmlns:a16="http://schemas.microsoft.com/office/drawing/2014/main" val="1244659073"/>
                    </a:ext>
                  </a:extLst>
                </a:gridCol>
                <a:gridCol w="2218090">
                  <a:extLst>
                    <a:ext uri="{9D8B030D-6E8A-4147-A177-3AD203B41FA5}">
                      <a16:colId xmlns:a16="http://schemas.microsoft.com/office/drawing/2014/main" val="1752784692"/>
                    </a:ext>
                  </a:extLst>
                </a:gridCol>
                <a:gridCol w="2218090">
                  <a:extLst>
                    <a:ext uri="{9D8B030D-6E8A-4147-A177-3AD203B41FA5}">
                      <a16:colId xmlns:a16="http://schemas.microsoft.com/office/drawing/2014/main" val="2950328463"/>
                    </a:ext>
                  </a:extLst>
                </a:gridCol>
              </a:tblGrid>
              <a:tr h="421184">
                <a:tc>
                  <a:txBody>
                    <a:bodyPr/>
                    <a:lstStyle/>
                    <a:p>
                      <a:r>
                        <a:rPr lang="en-GB">
                          <a:solidFill>
                            <a:schemeClr val="bg1"/>
                          </a:solidFill>
                          <a:latin typeface="Arial Nova" panose="020B0504020202020204" pitchFamily="34" charset="0"/>
                        </a:rPr>
                        <a:t>title</a:t>
                      </a:r>
                      <a:endParaRPr lang="en-GB">
                        <a:solidFill>
                          <a:schemeClr val="bg1"/>
                        </a:solidFill>
                        <a:latin typeface="Arial Nova" panose="020B0504020202020204" pitchFamily="34" charset="0"/>
                        <a:ea typeface="Roboto" panose="02000000000000000000" pitchFamily="2" charset="0"/>
                      </a:endParaRPr>
                    </a:p>
                  </a:txBody>
                  <a:tcPr/>
                </a:tc>
                <a:tc>
                  <a:txBody>
                    <a:bodyPr/>
                    <a:lstStyle/>
                    <a:p>
                      <a:r>
                        <a:rPr lang="en-GB">
                          <a:solidFill>
                            <a:schemeClr val="bg1"/>
                          </a:solidFill>
                          <a:latin typeface="Arial Nova" panose="020B0504020202020204" pitchFamily="34" charset="0"/>
                        </a:rPr>
                        <a:t>title</a:t>
                      </a:r>
                      <a:endParaRPr lang="en-GB">
                        <a:solidFill>
                          <a:schemeClr val="bg1"/>
                        </a:solidFill>
                        <a:latin typeface="Arial Nova" panose="020B0504020202020204" pitchFamily="34" charset="0"/>
                        <a:ea typeface="Roboto" panose="02000000000000000000" pitchFamily="2" charset="0"/>
                      </a:endParaRPr>
                    </a:p>
                  </a:txBody>
                  <a:tcPr/>
                </a:tc>
                <a:tc>
                  <a:txBody>
                    <a:bodyPr/>
                    <a:lstStyle/>
                    <a:p>
                      <a:r>
                        <a:rPr lang="en-GB" b="1">
                          <a:solidFill>
                            <a:schemeClr val="bg1"/>
                          </a:solidFill>
                          <a:latin typeface="Arial Nova" panose="020B0504020202020204" pitchFamily="34" charset="0"/>
                        </a:rPr>
                        <a:t>title</a:t>
                      </a:r>
                      <a:endParaRPr lang="en-GB" b="1">
                        <a:solidFill>
                          <a:schemeClr val="bg1"/>
                        </a:solidFill>
                        <a:latin typeface="Arial Nova" panose="020B0504020202020204" pitchFamily="34" charset="0"/>
                        <a:ea typeface="Roboto" panose="02000000000000000000" pitchFamily="2" charset="0"/>
                      </a:endParaRPr>
                    </a:p>
                  </a:txBody>
                  <a:tcPr/>
                </a:tc>
                <a:tc>
                  <a:txBody>
                    <a:bodyPr/>
                    <a:lstStyle/>
                    <a:p>
                      <a:r>
                        <a:rPr lang="en-GB">
                          <a:solidFill>
                            <a:schemeClr val="bg1"/>
                          </a:solidFill>
                          <a:latin typeface="Arial Nova" panose="020B0504020202020204" pitchFamily="34" charset="0"/>
                        </a:rPr>
                        <a:t>title</a:t>
                      </a:r>
                      <a:endParaRPr lang="en-GB">
                        <a:solidFill>
                          <a:schemeClr val="bg1"/>
                        </a:solidFill>
                        <a:latin typeface="Arial Nova" panose="020B0504020202020204" pitchFamily="34" charset="0"/>
                        <a:ea typeface="Roboto" panose="02000000000000000000" pitchFamily="2" charset="0"/>
                      </a:endParaRPr>
                    </a:p>
                  </a:txBody>
                  <a:tcPr/>
                </a:tc>
                <a:tc>
                  <a:txBody>
                    <a:bodyPr/>
                    <a:lstStyle/>
                    <a:p>
                      <a:r>
                        <a:rPr lang="en-GB">
                          <a:solidFill>
                            <a:schemeClr val="bg1"/>
                          </a:solidFill>
                          <a:latin typeface="Arial Nova" panose="020B0504020202020204" pitchFamily="34" charset="0"/>
                        </a:rPr>
                        <a:t>title</a:t>
                      </a:r>
                      <a:endParaRPr lang="en-GB">
                        <a:solidFill>
                          <a:schemeClr val="bg1"/>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91227196"/>
                  </a:ext>
                </a:extLst>
              </a:tr>
              <a:tr h="421184">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2049893288"/>
                  </a:ext>
                </a:extLst>
              </a:tr>
              <a:tr h="421184">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342690780"/>
                  </a:ext>
                </a:extLst>
              </a:tr>
              <a:tr h="421184">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3036163178"/>
                  </a:ext>
                </a:extLst>
              </a:tr>
              <a:tr h="421184">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4011202450"/>
                  </a:ext>
                </a:extLst>
              </a:tr>
              <a:tr h="421184">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2893727424"/>
                  </a:ext>
                </a:extLst>
              </a:tr>
            </a:tbl>
          </a:graphicData>
        </a:graphic>
      </p:graphicFrame>
      <p:sp>
        <p:nvSpPr>
          <p:cNvPr id="2" name="Slide Number Placeholder 5">
            <a:extLst>
              <a:ext uri="{FF2B5EF4-FFF2-40B4-BE49-F238E27FC236}">
                <a16:creationId xmlns:a16="http://schemas.microsoft.com/office/drawing/2014/main" id="{7040E3D4-D3EE-2748-829B-373B13B58D4B}"/>
              </a:ext>
            </a:extLst>
          </p:cNvPr>
          <p:cNvSpPr txBox="1">
            <a:spLocks/>
          </p:cNvSpPr>
          <p:nvPr userDrawn="1"/>
        </p:nvSpPr>
        <p:spPr>
          <a:xfrm>
            <a:off x="11248018" y="6458150"/>
            <a:ext cx="457048"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‹N°›</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4261391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04512C-9CD6-27C6-A10D-C6E02EEB1AC2}"/>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8" name="Picture 7">
            <a:extLst>
              <a:ext uri="{FF2B5EF4-FFF2-40B4-BE49-F238E27FC236}">
                <a16:creationId xmlns:a16="http://schemas.microsoft.com/office/drawing/2014/main" id="{45F0443B-34E0-B3A0-72B6-C31C421D3875}"/>
              </a:ext>
            </a:extLst>
          </p:cNvPr>
          <p:cNvPicPr>
            <a:picLocks noChangeAspect="1"/>
          </p:cNvPicPr>
          <p:nvPr userDrawn="1"/>
        </p:nvPicPr>
        <p:blipFill rotWithShape="1">
          <a:blip r:embed="rId2"/>
          <a:srcRect l="584" t="44436" r="584" b="20170"/>
          <a:stretch/>
        </p:blipFill>
        <p:spPr>
          <a:xfrm>
            <a:off x="485412" y="1310479"/>
            <a:ext cx="11221171" cy="62266"/>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BC026806-0859-E0B1-8361-916AE9724A4A}"/>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0" name="Picture 9" descr="A logo with blue and orange text&#10;&#10;Description automatically generated">
            <a:extLst>
              <a:ext uri="{FF2B5EF4-FFF2-40B4-BE49-F238E27FC236}">
                <a16:creationId xmlns:a16="http://schemas.microsoft.com/office/drawing/2014/main" id="{8D576228-9D91-9098-C77F-AADF4F86EDF1}"/>
              </a:ext>
            </a:extLst>
          </p:cNvPr>
          <p:cNvPicPr>
            <a:picLocks noChangeAspect="1"/>
          </p:cNvPicPr>
          <p:nvPr userDrawn="1"/>
        </p:nvPicPr>
        <p:blipFill>
          <a:blip r:embed="rId4"/>
          <a:stretch>
            <a:fillRect/>
          </a:stretch>
        </p:blipFill>
        <p:spPr>
          <a:xfrm>
            <a:off x="10354388" y="396037"/>
            <a:ext cx="1352195" cy="570626"/>
          </a:xfrm>
          <a:prstGeom prst="rect">
            <a:avLst/>
          </a:prstGeom>
        </p:spPr>
      </p:pic>
      <p:sp>
        <p:nvSpPr>
          <p:cNvPr id="2" name="Slide Number Placeholder 5">
            <a:extLst>
              <a:ext uri="{FF2B5EF4-FFF2-40B4-BE49-F238E27FC236}">
                <a16:creationId xmlns:a16="http://schemas.microsoft.com/office/drawing/2014/main" id="{5669AC98-09C9-8BE4-7D9A-12F1372D1EBA}"/>
              </a:ext>
            </a:extLst>
          </p:cNvPr>
          <p:cNvSpPr txBox="1">
            <a:spLocks/>
          </p:cNvSpPr>
          <p:nvPr userDrawn="1"/>
        </p:nvSpPr>
        <p:spPr>
          <a:xfrm>
            <a:off x="11248018" y="6458150"/>
            <a:ext cx="457048"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‹N°›</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276391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807588-2A77-43AE-A568-2CE77B94EB66}"/>
              </a:ext>
            </a:extLst>
          </p:cNvPr>
          <p:cNvSpPr>
            <a:spLocks noGrp="1"/>
          </p:cNvSpPr>
          <p:nvPr>
            <p:ph type="body" sz="half" idx="2"/>
          </p:nvPr>
        </p:nvSpPr>
        <p:spPr>
          <a:xfrm>
            <a:off x="485412" y="1504954"/>
            <a:ext cx="4286613" cy="48119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13" name="Picture 12" descr="Blue text on a black background&#10;&#10;Description automatically generated">
            <a:extLst>
              <a:ext uri="{FF2B5EF4-FFF2-40B4-BE49-F238E27FC236}">
                <a16:creationId xmlns:a16="http://schemas.microsoft.com/office/drawing/2014/main" id="{FE4BA86A-AD3D-0057-06F0-2C0F7AFA8AE0}"/>
              </a:ext>
            </a:extLst>
          </p:cNvPr>
          <p:cNvPicPr>
            <a:picLocks noChangeAspect="1"/>
          </p:cNvPicPr>
          <p:nvPr userDrawn="1"/>
        </p:nvPicPr>
        <p:blipFill>
          <a:blip r:embed="rId2"/>
          <a:stretch>
            <a:fillRect/>
          </a:stretch>
        </p:blipFill>
        <p:spPr>
          <a:xfrm>
            <a:off x="485412" y="6458150"/>
            <a:ext cx="1097281" cy="228600"/>
          </a:xfrm>
          <a:prstGeom prst="rect">
            <a:avLst/>
          </a:prstGeom>
        </p:spPr>
      </p:pic>
      <p:sp>
        <p:nvSpPr>
          <p:cNvPr id="15" name="Title 1">
            <a:extLst>
              <a:ext uri="{FF2B5EF4-FFF2-40B4-BE49-F238E27FC236}">
                <a16:creationId xmlns:a16="http://schemas.microsoft.com/office/drawing/2014/main" id="{7A0BFCDA-F0BA-63CF-38B1-FF3C09D76F1E}"/>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16" name="Picture 15">
            <a:extLst>
              <a:ext uri="{FF2B5EF4-FFF2-40B4-BE49-F238E27FC236}">
                <a16:creationId xmlns:a16="http://schemas.microsoft.com/office/drawing/2014/main" id="{3DC8554F-FE99-2494-DEFD-5E99E6CEE4FD}"/>
              </a:ext>
            </a:extLst>
          </p:cNvPr>
          <p:cNvPicPr>
            <a:picLocks noChangeAspect="1"/>
          </p:cNvPicPr>
          <p:nvPr userDrawn="1"/>
        </p:nvPicPr>
        <p:blipFill rotWithShape="1">
          <a:blip r:embed="rId3"/>
          <a:srcRect l="584" t="44436" r="584" b="20170"/>
          <a:stretch/>
        </p:blipFill>
        <p:spPr>
          <a:xfrm>
            <a:off x="485412" y="1310479"/>
            <a:ext cx="11221171" cy="62266"/>
          </a:xfrm>
          <a:prstGeom prst="rect">
            <a:avLst/>
          </a:prstGeom>
        </p:spPr>
      </p:pic>
      <p:pic>
        <p:nvPicPr>
          <p:cNvPr id="17" name="Picture 16" descr="A logo with blue and orange text&#10;&#10;Description automatically generated">
            <a:extLst>
              <a:ext uri="{FF2B5EF4-FFF2-40B4-BE49-F238E27FC236}">
                <a16:creationId xmlns:a16="http://schemas.microsoft.com/office/drawing/2014/main" id="{8BCFA991-857F-49BC-4C30-76612C236453}"/>
              </a:ext>
            </a:extLst>
          </p:cNvPr>
          <p:cNvPicPr>
            <a:picLocks noChangeAspect="1"/>
          </p:cNvPicPr>
          <p:nvPr userDrawn="1"/>
        </p:nvPicPr>
        <p:blipFill>
          <a:blip r:embed="rId4"/>
          <a:stretch>
            <a:fillRect/>
          </a:stretch>
        </p:blipFill>
        <p:spPr>
          <a:xfrm>
            <a:off x="10354388" y="396037"/>
            <a:ext cx="1352195" cy="570626"/>
          </a:xfrm>
          <a:prstGeom prst="rect">
            <a:avLst/>
          </a:prstGeom>
        </p:spPr>
      </p:pic>
      <p:sp>
        <p:nvSpPr>
          <p:cNvPr id="18" name="Content Placeholder 2">
            <a:extLst>
              <a:ext uri="{FF2B5EF4-FFF2-40B4-BE49-F238E27FC236}">
                <a16:creationId xmlns:a16="http://schemas.microsoft.com/office/drawing/2014/main" id="{090AF331-E096-7036-567B-AC071C7AA61F}"/>
              </a:ext>
            </a:extLst>
          </p:cNvPr>
          <p:cNvSpPr>
            <a:spLocks noGrp="1"/>
          </p:cNvSpPr>
          <p:nvPr>
            <p:ph idx="14"/>
          </p:nvPr>
        </p:nvSpPr>
        <p:spPr>
          <a:xfrm>
            <a:off x="4936142" y="1504954"/>
            <a:ext cx="6771962" cy="48119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2" name="Slide Number Placeholder 5">
            <a:extLst>
              <a:ext uri="{FF2B5EF4-FFF2-40B4-BE49-F238E27FC236}">
                <a16:creationId xmlns:a16="http://schemas.microsoft.com/office/drawing/2014/main" id="{6AA626EB-5F06-4C64-DD0D-86F40C16B528}"/>
              </a:ext>
            </a:extLst>
          </p:cNvPr>
          <p:cNvSpPr txBox="1">
            <a:spLocks/>
          </p:cNvSpPr>
          <p:nvPr userDrawn="1"/>
        </p:nvSpPr>
        <p:spPr>
          <a:xfrm>
            <a:off x="11248018" y="6458150"/>
            <a:ext cx="457048"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‹N°›</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654139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F94A3E5-EA58-1C02-4196-AB41E8E72C05}"/>
              </a:ext>
            </a:extLst>
          </p:cNvPr>
          <p:cNvSpPr>
            <a:spLocks noGrp="1"/>
          </p:cNvSpPr>
          <p:nvPr>
            <p:ph type="pic" idx="1"/>
          </p:nvPr>
        </p:nvSpPr>
        <p:spPr>
          <a:xfrm>
            <a:off x="7598421" y="0"/>
            <a:ext cx="4593579"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T"/>
          </a:p>
        </p:txBody>
      </p:sp>
      <p:sp>
        <p:nvSpPr>
          <p:cNvPr id="12" name="Title 1">
            <a:extLst>
              <a:ext uri="{FF2B5EF4-FFF2-40B4-BE49-F238E27FC236}">
                <a16:creationId xmlns:a16="http://schemas.microsoft.com/office/drawing/2014/main" id="{ABDA93FC-6E77-3BB2-C43C-E2C512C199B5}"/>
              </a:ext>
            </a:extLst>
          </p:cNvPr>
          <p:cNvSpPr>
            <a:spLocks noGrp="1"/>
          </p:cNvSpPr>
          <p:nvPr>
            <p:ph type="title"/>
          </p:nvPr>
        </p:nvSpPr>
        <p:spPr>
          <a:xfrm>
            <a:off x="485412" y="396037"/>
            <a:ext cx="5251841"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13" name="Picture 12">
            <a:extLst>
              <a:ext uri="{FF2B5EF4-FFF2-40B4-BE49-F238E27FC236}">
                <a16:creationId xmlns:a16="http://schemas.microsoft.com/office/drawing/2014/main" id="{289AFBCE-2DED-2D64-E6B1-FDC076E286E3}"/>
              </a:ext>
            </a:extLst>
          </p:cNvPr>
          <p:cNvPicPr>
            <a:picLocks noChangeAspect="1"/>
          </p:cNvPicPr>
          <p:nvPr userDrawn="1"/>
        </p:nvPicPr>
        <p:blipFill rotWithShape="1">
          <a:blip r:embed="rId2"/>
          <a:srcRect l="584" t="44436" r="584" b="20170"/>
          <a:stretch/>
        </p:blipFill>
        <p:spPr>
          <a:xfrm>
            <a:off x="485413" y="1310479"/>
            <a:ext cx="6796502" cy="62266"/>
          </a:xfrm>
          <a:prstGeom prst="rect">
            <a:avLst/>
          </a:prstGeom>
        </p:spPr>
      </p:pic>
      <p:pic>
        <p:nvPicPr>
          <p:cNvPr id="16" name="Picture 15" descr="Blue text on a black background&#10;&#10;Description automatically generated">
            <a:extLst>
              <a:ext uri="{FF2B5EF4-FFF2-40B4-BE49-F238E27FC236}">
                <a16:creationId xmlns:a16="http://schemas.microsoft.com/office/drawing/2014/main" id="{920FA547-5A3C-4683-EDB7-81E200F970D1}"/>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7" name="Picture 16" descr="A logo with blue and orange text&#10;&#10;Description automatically generated">
            <a:extLst>
              <a:ext uri="{FF2B5EF4-FFF2-40B4-BE49-F238E27FC236}">
                <a16:creationId xmlns:a16="http://schemas.microsoft.com/office/drawing/2014/main" id="{4B997434-60C7-176F-E0D4-E81D9847620D}"/>
              </a:ext>
            </a:extLst>
          </p:cNvPr>
          <p:cNvPicPr>
            <a:picLocks noChangeAspect="1"/>
          </p:cNvPicPr>
          <p:nvPr userDrawn="1"/>
        </p:nvPicPr>
        <p:blipFill>
          <a:blip r:embed="rId4"/>
          <a:stretch>
            <a:fillRect/>
          </a:stretch>
        </p:blipFill>
        <p:spPr>
          <a:xfrm>
            <a:off x="5929720" y="396037"/>
            <a:ext cx="1352195" cy="570626"/>
          </a:xfrm>
          <a:prstGeom prst="rect">
            <a:avLst/>
          </a:prstGeom>
        </p:spPr>
      </p:pic>
      <p:sp>
        <p:nvSpPr>
          <p:cNvPr id="20" name="Content Placeholder 2">
            <a:extLst>
              <a:ext uri="{FF2B5EF4-FFF2-40B4-BE49-F238E27FC236}">
                <a16:creationId xmlns:a16="http://schemas.microsoft.com/office/drawing/2014/main" id="{EC52A5BB-20A2-7BEA-5F91-B5CC6A9B5378}"/>
              </a:ext>
            </a:extLst>
          </p:cNvPr>
          <p:cNvSpPr>
            <a:spLocks noGrp="1"/>
          </p:cNvSpPr>
          <p:nvPr>
            <p:ph idx="13"/>
          </p:nvPr>
        </p:nvSpPr>
        <p:spPr>
          <a:xfrm>
            <a:off x="483896" y="1510035"/>
            <a:ext cx="6796502" cy="48119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2" name="Slide Number Placeholder 5">
            <a:extLst>
              <a:ext uri="{FF2B5EF4-FFF2-40B4-BE49-F238E27FC236}">
                <a16:creationId xmlns:a16="http://schemas.microsoft.com/office/drawing/2014/main" id="{12328618-DC57-02F4-B9DA-6ED5B5DC7411}"/>
              </a:ext>
            </a:extLst>
          </p:cNvPr>
          <p:cNvSpPr txBox="1">
            <a:spLocks/>
          </p:cNvSpPr>
          <p:nvPr userDrawn="1"/>
        </p:nvSpPr>
        <p:spPr>
          <a:xfrm>
            <a:off x="6823350" y="6458150"/>
            <a:ext cx="457048"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‹N°›</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75503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C6904B-0E51-ECE7-EA7D-5A75EA27CCE1}"/>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9" name="Picture 8">
            <a:extLst>
              <a:ext uri="{FF2B5EF4-FFF2-40B4-BE49-F238E27FC236}">
                <a16:creationId xmlns:a16="http://schemas.microsoft.com/office/drawing/2014/main" id="{9AAEA9BF-DDD0-DB91-7925-A2AE9DA8338B}"/>
              </a:ext>
            </a:extLst>
          </p:cNvPr>
          <p:cNvPicPr>
            <a:picLocks noChangeAspect="1"/>
          </p:cNvPicPr>
          <p:nvPr userDrawn="1"/>
        </p:nvPicPr>
        <p:blipFill rotWithShape="1">
          <a:blip r:embed="rId2"/>
          <a:srcRect l="584" t="44436" r="584" b="20170"/>
          <a:stretch/>
        </p:blipFill>
        <p:spPr>
          <a:xfrm>
            <a:off x="485412" y="1310479"/>
            <a:ext cx="11221171" cy="62266"/>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23F7B282-3B2D-5DB9-A69C-4D6297A77A1A}"/>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1" name="Picture 10" descr="A logo with blue and orange text&#10;&#10;Description automatically generated">
            <a:extLst>
              <a:ext uri="{FF2B5EF4-FFF2-40B4-BE49-F238E27FC236}">
                <a16:creationId xmlns:a16="http://schemas.microsoft.com/office/drawing/2014/main" id="{6A7AA4D3-6E77-29BA-E2AE-0ADB83054E9A}"/>
              </a:ext>
            </a:extLst>
          </p:cNvPr>
          <p:cNvPicPr>
            <a:picLocks noChangeAspect="1"/>
          </p:cNvPicPr>
          <p:nvPr userDrawn="1"/>
        </p:nvPicPr>
        <p:blipFill>
          <a:blip r:embed="rId4"/>
          <a:stretch>
            <a:fillRect/>
          </a:stretch>
        </p:blipFill>
        <p:spPr>
          <a:xfrm>
            <a:off x="10354388" y="396037"/>
            <a:ext cx="1352195" cy="570626"/>
          </a:xfrm>
          <a:prstGeom prst="rect">
            <a:avLst/>
          </a:prstGeom>
        </p:spPr>
      </p:pic>
      <p:sp>
        <p:nvSpPr>
          <p:cNvPr id="12" name="Content Placeholder 2">
            <a:extLst>
              <a:ext uri="{FF2B5EF4-FFF2-40B4-BE49-F238E27FC236}">
                <a16:creationId xmlns:a16="http://schemas.microsoft.com/office/drawing/2014/main" id="{10B57EDA-8799-F8A4-4627-F0572C668E9A}"/>
              </a:ext>
            </a:extLst>
          </p:cNvPr>
          <p:cNvSpPr>
            <a:spLocks noGrp="1"/>
          </p:cNvSpPr>
          <p:nvPr>
            <p:ph idx="13"/>
          </p:nvPr>
        </p:nvSpPr>
        <p:spPr>
          <a:xfrm>
            <a:off x="483895" y="1510035"/>
            <a:ext cx="11221171" cy="48119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2" name="Slide Number Placeholder 5">
            <a:extLst>
              <a:ext uri="{FF2B5EF4-FFF2-40B4-BE49-F238E27FC236}">
                <a16:creationId xmlns:a16="http://schemas.microsoft.com/office/drawing/2014/main" id="{343D99E6-9E42-FE85-A2BE-EA0E0DD6D9C5}"/>
              </a:ext>
            </a:extLst>
          </p:cNvPr>
          <p:cNvSpPr txBox="1">
            <a:spLocks/>
          </p:cNvSpPr>
          <p:nvPr userDrawn="1"/>
        </p:nvSpPr>
        <p:spPr>
          <a:xfrm>
            <a:off x="11267423"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‹N°›</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835207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F94A3E5-EA58-1C02-4196-AB41E8E72C05}"/>
              </a:ext>
            </a:extLst>
          </p:cNvPr>
          <p:cNvSpPr>
            <a:spLocks noGrp="1"/>
          </p:cNvSpPr>
          <p:nvPr>
            <p:ph type="pic" idx="1"/>
          </p:nvPr>
        </p:nvSpPr>
        <p:spPr>
          <a:xfrm>
            <a:off x="8092" y="1"/>
            <a:ext cx="4593579"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T"/>
          </a:p>
        </p:txBody>
      </p:sp>
      <p:sp>
        <p:nvSpPr>
          <p:cNvPr id="12" name="Title 1">
            <a:extLst>
              <a:ext uri="{FF2B5EF4-FFF2-40B4-BE49-F238E27FC236}">
                <a16:creationId xmlns:a16="http://schemas.microsoft.com/office/drawing/2014/main" id="{ABDA93FC-6E77-3BB2-C43C-E2C512C199B5}"/>
              </a:ext>
            </a:extLst>
          </p:cNvPr>
          <p:cNvSpPr>
            <a:spLocks noGrp="1"/>
          </p:cNvSpPr>
          <p:nvPr>
            <p:ph type="title"/>
          </p:nvPr>
        </p:nvSpPr>
        <p:spPr>
          <a:xfrm>
            <a:off x="5000748" y="396037"/>
            <a:ext cx="5251841"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13" name="Picture 12">
            <a:extLst>
              <a:ext uri="{FF2B5EF4-FFF2-40B4-BE49-F238E27FC236}">
                <a16:creationId xmlns:a16="http://schemas.microsoft.com/office/drawing/2014/main" id="{289AFBCE-2DED-2D64-E6B1-FDC076E286E3}"/>
              </a:ext>
            </a:extLst>
          </p:cNvPr>
          <p:cNvPicPr>
            <a:picLocks noChangeAspect="1"/>
          </p:cNvPicPr>
          <p:nvPr userDrawn="1"/>
        </p:nvPicPr>
        <p:blipFill rotWithShape="1">
          <a:blip r:embed="rId2"/>
          <a:srcRect l="584" t="44436" r="584" b="20170"/>
          <a:stretch/>
        </p:blipFill>
        <p:spPr>
          <a:xfrm>
            <a:off x="5000749" y="1310479"/>
            <a:ext cx="6796502" cy="62266"/>
          </a:xfrm>
          <a:prstGeom prst="rect">
            <a:avLst/>
          </a:prstGeom>
        </p:spPr>
      </p:pic>
      <p:pic>
        <p:nvPicPr>
          <p:cNvPr id="16" name="Picture 15" descr="Blue text on a black background&#10;&#10;Description automatically generated">
            <a:extLst>
              <a:ext uri="{FF2B5EF4-FFF2-40B4-BE49-F238E27FC236}">
                <a16:creationId xmlns:a16="http://schemas.microsoft.com/office/drawing/2014/main" id="{920FA547-5A3C-4683-EDB7-81E200F970D1}"/>
              </a:ext>
            </a:extLst>
          </p:cNvPr>
          <p:cNvPicPr>
            <a:picLocks noChangeAspect="1"/>
          </p:cNvPicPr>
          <p:nvPr userDrawn="1"/>
        </p:nvPicPr>
        <p:blipFill>
          <a:blip r:embed="rId3"/>
          <a:stretch>
            <a:fillRect/>
          </a:stretch>
        </p:blipFill>
        <p:spPr>
          <a:xfrm>
            <a:off x="5000748" y="6458150"/>
            <a:ext cx="1097281" cy="228600"/>
          </a:xfrm>
          <a:prstGeom prst="rect">
            <a:avLst/>
          </a:prstGeom>
        </p:spPr>
      </p:pic>
      <p:pic>
        <p:nvPicPr>
          <p:cNvPr id="17" name="Picture 16" descr="A logo with blue and orange text&#10;&#10;Description automatically generated">
            <a:extLst>
              <a:ext uri="{FF2B5EF4-FFF2-40B4-BE49-F238E27FC236}">
                <a16:creationId xmlns:a16="http://schemas.microsoft.com/office/drawing/2014/main" id="{4B997434-60C7-176F-E0D4-E81D9847620D}"/>
              </a:ext>
            </a:extLst>
          </p:cNvPr>
          <p:cNvPicPr>
            <a:picLocks noChangeAspect="1"/>
          </p:cNvPicPr>
          <p:nvPr userDrawn="1"/>
        </p:nvPicPr>
        <p:blipFill>
          <a:blip r:embed="rId4"/>
          <a:stretch>
            <a:fillRect/>
          </a:stretch>
        </p:blipFill>
        <p:spPr>
          <a:xfrm>
            <a:off x="10445056" y="396037"/>
            <a:ext cx="1352195" cy="570626"/>
          </a:xfrm>
          <a:prstGeom prst="rect">
            <a:avLst/>
          </a:prstGeom>
        </p:spPr>
      </p:pic>
      <p:sp>
        <p:nvSpPr>
          <p:cNvPr id="2" name="Content Placeholder 2">
            <a:extLst>
              <a:ext uri="{FF2B5EF4-FFF2-40B4-BE49-F238E27FC236}">
                <a16:creationId xmlns:a16="http://schemas.microsoft.com/office/drawing/2014/main" id="{82A94FFA-6A54-2408-CC96-6E2D29516235}"/>
              </a:ext>
            </a:extLst>
          </p:cNvPr>
          <p:cNvSpPr>
            <a:spLocks noGrp="1"/>
          </p:cNvSpPr>
          <p:nvPr>
            <p:ph idx="13"/>
          </p:nvPr>
        </p:nvSpPr>
        <p:spPr>
          <a:xfrm>
            <a:off x="5000747" y="1510036"/>
            <a:ext cx="6796501" cy="48119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Slide Number Placeholder 5">
            <a:extLst>
              <a:ext uri="{FF2B5EF4-FFF2-40B4-BE49-F238E27FC236}">
                <a16:creationId xmlns:a16="http://schemas.microsoft.com/office/drawing/2014/main" id="{639B1269-60DE-F741-9B02-7BAEC7219B21}"/>
              </a:ext>
            </a:extLst>
          </p:cNvPr>
          <p:cNvSpPr txBox="1">
            <a:spLocks/>
          </p:cNvSpPr>
          <p:nvPr userDrawn="1"/>
        </p:nvSpPr>
        <p:spPr>
          <a:xfrm>
            <a:off x="11340200" y="6458150"/>
            <a:ext cx="457048"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‹N°›</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095957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pic>
        <p:nvPicPr>
          <p:cNvPr id="3" name="Picture 2" descr="A blue and orange line&#10;&#10;Description automatically generated">
            <a:extLst>
              <a:ext uri="{FF2B5EF4-FFF2-40B4-BE49-F238E27FC236}">
                <a16:creationId xmlns:a16="http://schemas.microsoft.com/office/drawing/2014/main" id="{2F8C3ECF-991E-1F73-5529-3AB70E406584}"/>
              </a:ext>
            </a:extLst>
          </p:cNvPr>
          <p:cNvPicPr>
            <a:picLocks noGrp="1" noRo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pic>
        <p:nvPicPr>
          <p:cNvPr id="9" name="Picture 8" descr="A logo with blue and orange text&#10;&#10;Description automatically generated">
            <a:extLst>
              <a:ext uri="{FF2B5EF4-FFF2-40B4-BE49-F238E27FC236}">
                <a16:creationId xmlns:a16="http://schemas.microsoft.com/office/drawing/2014/main" id="{0843010D-9ADB-B2D8-FBF4-2FE03115EE2D}"/>
              </a:ext>
            </a:extLst>
          </p:cNvPr>
          <p:cNvPicPr>
            <a:picLocks noChangeAspect="1"/>
          </p:cNvPicPr>
          <p:nvPr userDrawn="1"/>
        </p:nvPicPr>
        <p:blipFill>
          <a:blip r:embed="rId3"/>
          <a:stretch>
            <a:fillRect/>
          </a:stretch>
        </p:blipFill>
        <p:spPr>
          <a:xfrm>
            <a:off x="936172" y="586441"/>
            <a:ext cx="2578924" cy="1088306"/>
          </a:xfrm>
          <a:prstGeom prst="rect">
            <a:avLst/>
          </a:prstGeom>
        </p:spPr>
      </p:pic>
      <p:pic>
        <p:nvPicPr>
          <p:cNvPr id="12" name="Picture 11" descr="Blue text on a black background&#10;&#10;Description automatically generated">
            <a:extLst>
              <a:ext uri="{FF2B5EF4-FFF2-40B4-BE49-F238E27FC236}">
                <a16:creationId xmlns:a16="http://schemas.microsoft.com/office/drawing/2014/main" id="{4413A28E-A5D0-CC4B-2233-A72CC57871EC}"/>
              </a:ext>
            </a:extLst>
          </p:cNvPr>
          <p:cNvPicPr>
            <a:picLocks noChangeAspect="1"/>
          </p:cNvPicPr>
          <p:nvPr userDrawn="1"/>
        </p:nvPicPr>
        <p:blipFill>
          <a:blip r:embed="rId4"/>
          <a:stretch>
            <a:fillRect/>
          </a:stretch>
        </p:blipFill>
        <p:spPr>
          <a:xfrm>
            <a:off x="936172" y="6317331"/>
            <a:ext cx="1540635" cy="320965"/>
          </a:xfrm>
          <a:prstGeom prst="rect">
            <a:avLst/>
          </a:prstGeom>
        </p:spPr>
      </p:pic>
      <p:sp>
        <p:nvSpPr>
          <p:cNvPr id="4" name="TextBox 3">
            <a:extLst>
              <a:ext uri="{FF2B5EF4-FFF2-40B4-BE49-F238E27FC236}">
                <a16:creationId xmlns:a16="http://schemas.microsoft.com/office/drawing/2014/main" id="{2FAEBFDC-C8A9-1400-6DD0-1680F695EF86}"/>
              </a:ext>
            </a:extLst>
          </p:cNvPr>
          <p:cNvSpPr txBox="1"/>
          <p:nvPr userDrawn="1"/>
        </p:nvSpPr>
        <p:spPr>
          <a:xfrm>
            <a:off x="936172" y="2333366"/>
            <a:ext cx="8965976" cy="1200329"/>
          </a:xfrm>
          <a:prstGeom prst="rect">
            <a:avLst/>
          </a:prstGeom>
          <a:noFill/>
        </p:spPr>
        <p:txBody>
          <a:bodyPr wrap="square" rtlCol="0">
            <a:spAutoFit/>
          </a:bodyPr>
          <a:lstStyle/>
          <a:p>
            <a:r>
              <a:rPr lang="en-PT" sz="7200" b="1">
                <a:solidFill>
                  <a:schemeClr val="accent4"/>
                </a:solidFill>
                <a:latin typeface="Arial Nova" panose="020B0504020202020204" pitchFamily="34" charset="0"/>
              </a:rPr>
              <a:t>Thank you!</a:t>
            </a:r>
          </a:p>
        </p:txBody>
      </p:sp>
      <p:sp>
        <p:nvSpPr>
          <p:cNvPr id="6" name="TextBox 5">
            <a:extLst>
              <a:ext uri="{FF2B5EF4-FFF2-40B4-BE49-F238E27FC236}">
                <a16:creationId xmlns:a16="http://schemas.microsoft.com/office/drawing/2014/main" id="{09367BF8-4C01-F357-C8CA-5ECB22EF5FB1}"/>
              </a:ext>
            </a:extLst>
          </p:cNvPr>
          <p:cNvSpPr txBox="1"/>
          <p:nvPr userDrawn="1"/>
        </p:nvSpPr>
        <p:spPr>
          <a:xfrm>
            <a:off x="2476807" y="6293148"/>
            <a:ext cx="8701446" cy="338554"/>
          </a:xfrm>
          <a:prstGeom prst="rect">
            <a:avLst/>
          </a:prstGeom>
          <a:noFill/>
        </p:spPr>
        <p:txBody>
          <a:bodyPr wrap="square" rtlCol="0">
            <a:spAutoFit/>
          </a:bodyPr>
          <a:lstStyle/>
          <a:p>
            <a:r>
              <a:rPr lang="en-GB" sz="800" b="0">
                <a:solidFill>
                  <a:schemeClr val="tx1"/>
                </a:solidFill>
                <a:latin typeface="Arial Nova" panose="020B0504020202020204" pitchFamily="34" charset="0"/>
              </a:rPr>
              <a:t>Funded by the European Union under the GA No 101158775. Views and opinions expressed are however those of the author(s) only and do not necessarily reflect those of the European Union or the European Health and Digital Executive Agency (HADEA). Neither the European Union nor the granting authority can be held responsible for them.</a:t>
            </a:r>
            <a:endParaRPr lang="en-PT" sz="800" b="0">
              <a:solidFill>
                <a:schemeClr val="tx1"/>
              </a:solidFill>
              <a:latin typeface="Arial Nova" panose="020B0504020202020204" pitchFamily="34" charset="0"/>
            </a:endParaRPr>
          </a:p>
        </p:txBody>
      </p:sp>
      <p:sp>
        <p:nvSpPr>
          <p:cNvPr id="2" name="TextBox 1">
            <a:extLst>
              <a:ext uri="{FF2B5EF4-FFF2-40B4-BE49-F238E27FC236}">
                <a16:creationId xmlns:a16="http://schemas.microsoft.com/office/drawing/2014/main" id="{25C60EB6-DA5C-04D9-5192-959C5E326C11}"/>
              </a:ext>
            </a:extLst>
          </p:cNvPr>
          <p:cNvSpPr txBox="1"/>
          <p:nvPr userDrawn="1"/>
        </p:nvSpPr>
        <p:spPr>
          <a:xfrm>
            <a:off x="907238" y="5298873"/>
            <a:ext cx="9641811" cy="7745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lang="en-PT" b="1">
                <a:latin typeface="Arial Nova" panose="020B0504020202020204" pitchFamily="34" charset="0"/>
              </a:rPr>
              <a:t>www.cirpass2.eu</a:t>
            </a:r>
          </a:p>
          <a:p>
            <a:pPr marL="0" marR="0" lvl="0" indent="0" algn="l" defTabSz="914400" rtl="0" eaLnBrk="1" fontAlgn="auto" latinLnBrk="0" hangingPunct="1">
              <a:lnSpc>
                <a:spcPct val="100000"/>
              </a:lnSpc>
              <a:spcBef>
                <a:spcPts val="0"/>
              </a:spcBef>
              <a:spcAft>
                <a:spcPts val="0"/>
              </a:spcAft>
              <a:buClrTx/>
              <a:buSzTx/>
              <a:buFontTx/>
              <a:buNone/>
              <a:tabLst/>
              <a:defRPr/>
            </a:pPr>
            <a:r>
              <a:rPr lang="en-PT">
                <a:latin typeface="Arial Nova" panose="020B0504020202020204" pitchFamily="34" charset="0"/>
              </a:rPr>
              <a:t>Contact us : info@cirpass2.eu</a:t>
            </a:r>
          </a:p>
        </p:txBody>
      </p:sp>
      <p:sp>
        <p:nvSpPr>
          <p:cNvPr id="23" name="Text Placeholder 22">
            <a:extLst>
              <a:ext uri="{FF2B5EF4-FFF2-40B4-BE49-F238E27FC236}">
                <a16:creationId xmlns:a16="http://schemas.microsoft.com/office/drawing/2014/main" id="{4BBCEF2C-1E7F-FD97-897A-A8909D11FF8A}"/>
              </a:ext>
            </a:extLst>
          </p:cNvPr>
          <p:cNvSpPr>
            <a:spLocks noGrp="1"/>
          </p:cNvSpPr>
          <p:nvPr>
            <p:ph type="body" sz="quarter" idx="10" hasCustomPrompt="1"/>
          </p:nvPr>
        </p:nvSpPr>
        <p:spPr>
          <a:xfrm>
            <a:off x="936736" y="3680477"/>
            <a:ext cx="9612313" cy="1471613"/>
          </a:xfrm>
        </p:spPr>
        <p:txBody>
          <a:bodyPr/>
          <a:lstStyle>
            <a:lvl1pPr marL="0" indent="0">
              <a:buNone/>
              <a:defRPr/>
            </a:lvl1pPr>
          </a:lstStyle>
          <a:p>
            <a:pPr lvl="0"/>
            <a:r>
              <a:rPr lang="en-PT"/>
              <a:t>Credits and/or </a:t>
            </a:r>
          </a:p>
          <a:p>
            <a:pPr lvl="0"/>
            <a:r>
              <a:rPr lang="en-GB"/>
              <a:t>o</a:t>
            </a:r>
            <a:r>
              <a:rPr lang="en-PT"/>
              <a:t>ther information</a:t>
            </a:r>
          </a:p>
        </p:txBody>
      </p:sp>
    </p:spTree>
    <p:extLst>
      <p:ext uri="{BB962C8B-B14F-4D97-AF65-F5344CB8AC3E}">
        <p14:creationId xmlns:p14="http://schemas.microsoft.com/office/powerpoint/2010/main" val="2542818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Final Slide">
    <p:spTree>
      <p:nvGrpSpPr>
        <p:cNvPr id="1" name=""/>
        <p:cNvGrpSpPr/>
        <p:nvPr/>
      </p:nvGrpSpPr>
      <p:grpSpPr>
        <a:xfrm>
          <a:off x="0" y="0"/>
          <a:ext cx="0" cy="0"/>
          <a:chOff x="0" y="0"/>
          <a:chExt cx="0" cy="0"/>
        </a:xfrm>
      </p:grpSpPr>
      <p:pic>
        <p:nvPicPr>
          <p:cNvPr id="3" name="Picture 2" descr="A blue and orange line&#10;&#10;Description automatically generated">
            <a:extLst>
              <a:ext uri="{FF2B5EF4-FFF2-40B4-BE49-F238E27FC236}">
                <a16:creationId xmlns:a16="http://schemas.microsoft.com/office/drawing/2014/main" id="{2F8C3ECF-991E-1F73-5529-3AB70E406584}"/>
              </a:ext>
            </a:extLst>
          </p:cNvPr>
          <p:cNvPicPr>
            <a:picLocks noGrp="1" noRo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pic>
        <p:nvPicPr>
          <p:cNvPr id="9" name="Picture 8" descr="A logo with blue and orange text&#10;&#10;Description automatically generated">
            <a:extLst>
              <a:ext uri="{FF2B5EF4-FFF2-40B4-BE49-F238E27FC236}">
                <a16:creationId xmlns:a16="http://schemas.microsoft.com/office/drawing/2014/main" id="{0843010D-9ADB-B2D8-FBF4-2FE03115EE2D}"/>
              </a:ext>
            </a:extLst>
          </p:cNvPr>
          <p:cNvPicPr>
            <a:picLocks noChangeAspect="1"/>
          </p:cNvPicPr>
          <p:nvPr userDrawn="1"/>
        </p:nvPicPr>
        <p:blipFill>
          <a:blip r:embed="rId3"/>
          <a:stretch>
            <a:fillRect/>
          </a:stretch>
        </p:blipFill>
        <p:spPr>
          <a:xfrm>
            <a:off x="936172" y="586441"/>
            <a:ext cx="2578924" cy="1088306"/>
          </a:xfrm>
          <a:prstGeom prst="rect">
            <a:avLst/>
          </a:prstGeom>
        </p:spPr>
      </p:pic>
      <p:pic>
        <p:nvPicPr>
          <p:cNvPr id="12" name="Picture 11" descr="Blue text on a black background&#10;&#10;Description automatically generated">
            <a:extLst>
              <a:ext uri="{FF2B5EF4-FFF2-40B4-BE49-F238E27FC236}">
                <a16:creationId xmlns:a16="http://schemas.microsoft.com/office/drawing/2014/main" id="{4413A28E-A5D0-CC4B-2233-A72CC57871EC}"/>
              </a:ext>
            </a:extLst>
          </p:cNvPr>
          <p:cNvPicPr>
            <a:picLocks noChangeAspect="1"/>
          </p:cNvPicPr>
          <p:nvPr userDrawn="1"/>
        </p:nvPicPr>
        <p:blipFill>
          <a:blip r:embed="rId4"/>
          <a:stretch>
            <a:fillRect/>
          </a:stretch>
        </p:blipFill>
        <p:spPr>
          <a:xfrm>
            <a:off x="936172" y="6317331"/>
            <a:ext cx="1540635" cy="320965"/>
          </a:xfrm>
          <a:prstGeom prst="rect">
            <a:avLst/>
          </a:prstGeom>
        </p:spPr>
      </p:pic>
      <p:sp>
        <p:nvSpPr>
          <p:cNvPr id="4" name="TextBox 3">
            <a:extLst>
              <a:ext uri="{FF2B5EF4-FFF2-40B4-BE49-F238E27FC236}">
                <a16:creationId xmlns:a16="http://schemas.microsoft.com/office/drawing/2014/main" id="{2FAEBFDC-C8A9-1400-6DD0-1680F695EF86}"/>
              </a:ext>
            </a:extLst>
          </p:cNvPr>
          <p:cNvSpPr txBox="1"/>
          <p:nvPr userDrawn="1"/>
        </p:nvSpPr>
        <p:spPr>
          <a:xfrm>
            <a:off x="936172" y="2333366"/>
            <a:ext cx="8965976" cy="1200329"/>
          </a:xfrm>
          <a:prstGeom prst="rect">
            <a:avLst/>
          </a:prstGeom>
          <a:noFill/>
        </p:spPr>
        <p:txBody>
          <a:bodyPr wrap="square" rtlCol="0">
            <a:spAutoFit/>
          </a:bodyPr>
          <a:lstStyle/>
          <a:p>
            <a:r>
              <a:rPr lang="en-PT" sz="7200" b="1">
                <a:solidFill>
                  <a:schemeClr val="accent4"/>
                </a:solidFill>
                <a:latin typeface="Arial Nova" panose="020B0504020202020204" pitchFamily="34" charset="0"/>
              </a:rPr>
              <a:t>Thank you!</a:t>
            </a:r>
          </a:p>
        </p:txBody>
      </p:sp>
      <p:sp>
        <p:nvSpPr>
          <p:cNvPr id="6" name="TextBox 5">
            <a:extLst>
              <a:ext uri="{FF2B5EF4-FFF2-40B4-BE49-F238E27FC236}">
                <a16:creationId xmlns:a16="http://schemas.microsoft.com/office/drawing/2014/main" id="{09367BF8-4C01-F357-C8CA-5ECB22EF5FB1}"/>
              </a:ext>
            </a:extLst>
          </p:cNvPr>
          <p:cNvSpPr txBox="1"/>
          <p:nvPr userDrawn="1"/>
        </p:nvSpPr>
        <p:spPr>
          <a:xfrm>
            <a:off x="2476807" y="6293148"/>
            <a:ext cx="8701446" cy="338554"/>
          </a:xfrm>
          <a:prstGeom prst="rect">
            <a:avLst/>
          </a:prstGeom>
          <a:noFill/>
        </p:spPr>
        <p:txBody>
          <a:bodyPr wrap="square" rtlCol="0">
            <a:spAutoFit/>
          </a:bodyPr>
          <a:lstStyle/>
          <a:p>
            <a:r>
              <a:rPr lang="en-GB" sz="800" b="0">
                <a:solidFill>
                  <a:schemeClr val="tx1"/>
                </a:solidFill>
                <a:latin typeface="Arial Nova" panose="020B0504020202020204" pitchFamily="34" charset="0"/>
              </a:rPr>
              <a:t>Funded by the European Union under the GA No 101158775. Views and opinions expressed are however those of the author(s) only and do not necessarily reflect those of the European Union or the European Health and Digital Executive Agency (HADEA). Neither the European Union nor the granting authority can be held responsible for them.</a:t>
            </a:r>
            <a:endParaRPr lang="en-PT" sz="800" b="0">
              <a:solidFill>
                <a:schemeClr val="tx1"/>
              </a:solidFill>
              <a:latin typeface="Arial Nova" panose="020B0504020202020204" pitchFamily="34" charset="0"/>
            </a:endParaRPr>
          </a:p>
        </p:txBody>
      </p:sp>
      <p:sp>
        <p:nvSpPr>
          <p:cNvPr id="2" name="TextBox 1">
            <a:extLst>
              <a:ext uri="{FF2B5EF4-FFF2-40B4-BE49-F238E27FC236}">
                <a16:creationId xmlns:a16="http://schemas.microsoft.com/office/drawing/2014/main" id="{25C60EB6-DA5C-04D9-5192-959C5E326C11}"/>
              </a:ext>
            </a:extLst>
          </p:cNvPr>
          <p:cNvSpPr txBox="1"/>
          <p:nvPr userDrawn="1"/>
        </p:nvSpPr>
        <p:spPr>
          <a:xfrm>
            <a:off x="1116677" y="3751565"/>
            <a:ext cx="3265638" cy="7745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lang="en-PT" b="1">
                <a:latin typeface="Arial Nova" panose="020B0504020202020204" pitchFamily="34" charset="0"/>
              </a:rPr>
              <a:t>www.cirpass2.eu</a:t>
            </a:r>
          </a:p>
          <a:p>
            <a:pPr marL="0" marR="0" lvl="0" indent="0" algn="l" defTabSz="914400" rtl="0" eaLnBrk="1" fontAlgn="auto" latinLnBrk="0" hangingPunct="1">
              <a:lnSpc>
                <a:spcPct val="100000"/>
              </a:lnSpc>
              <a:spcBef>
                <a:spcPts val="0"/>
              </a:spcBef>
              <a:spcAft>
                <a:spcPts val="0"/>
              </a:spcAft>
              <a:buClrTx/>
              <a:buSzTx/>
              <a:buFontTx/>
              <a:buNone/>
              <a:tabLst/>
              <a:defRPr/>
            </a:pPr>
            <a:r>
              <a:rPr lang="en-PT">
                <a:latin typeface="Arial Nova" panose="020B0504020202020204" pitchFamily="34" charset="0"/>
              </a:rPr>
              <a:t>Contact us : info@cirpass2.eu</a:t>
            </a:r>
          </a:p>
        </p:txBody>
      </p:sp>
      <p:grpSp>
        <p:nvGrpSpPr>
          <p:cNvPr id="19" name="Group 18">
            <a:extLst>
              <a:ext uri="{FF2B5EF4-FFF2-40B4-BE49-F238E27FC236}">
                <a16:creationId xmlns:a16="http://schemas.microsoft.com/office/drawing/2014/main" id="{BB199817-12AD-CC12-604B-A039CD8A09E4}"/>
              </a:ext>
            </a:extLst>
          </p:cNvPr>
          <p:cNvGrpSpPr/>
          <p:nvPr userDrawn="1"/>
        </p:nvGrpSpPr>
        <p:grpSpPr>
          <a:xfrm>
            <a:off x="936172" y="5294292"/>
            <a:ext cx="2078134" cy="369332"/>
            <a:chOff x="1145894" y="5302263"/>
            <a:chExt cx="2078134" cy="369332"/>
          </a:xfrm>
        </p:grpSpPr>
        <p:pic>
          <p:nvPicPr>
            <p:cNvPr id="7" name="Picture 6" descr="A blue square with black text&#10;&#10;Description automatically generated">
              <a:extLst>
                <a:ext uri="{FF2B5EF4-FFF2-40B4-BE49-F238E27FC236}">
                  <a16:creationId xmlns:a16="http://schemas.microsoft.com/office/drawing/2014/main" id="{4D89D1E9-A153-BB61-6AC2-A7B853B99733}"/>
                </a:ext>
              </a:extLst>
            </p:cNvPr>
            <p:cNvPicPr>
              <a:picLocks noChangeAspect="1"/>
            </p:cNvPicPr>
            <p:nvPr userDrawn="1"/>
          </p:nvPicPr>
          <p:blipFill>
            <a:blip r:embed="rId5"/>
            <a:stretch>
              <a:fillRect/>
            </a:stretch>
          </p:blipFill>
          <p:spPr>
            <a:xfrm>
              <a:off x="1145894" y="5318358"/>
              <a:ext cx="338555" cy="338555"/>
            </a:xfrm>
            <a:prstGeom prst="rect">
              <a:avLst/>
            </a:prstGeom>
          </p:spPr>
        </p:pic>
        <p:sp>
          <p:nvSpPr>
            <p:cNvPr id="16" name="TextBox 15">
              <a:extLst>
                <a:ext uri="{FF2B5EF4-FFF2-40B4-BE49-F238E27FC236}">
                  <a16:creationId xmlns:a16="http://schemas.microsoft.com/office/drawing/2014/main" id="{1466061F-E50E-9C7A-7621-A5E777FBB29D}"/>
                </a:ext>
              </a:extLst>
            </p:cNvPr>
            <p:cNvSpPr txBox="1"/>
            <p:nvPr userDrawn="1"/>
          </p:nvSpPr>
          <p:spPr>
            <a:xfrm>
              <a:off x="1484449" y="5302263"/>
              <a:ext cx="1739579" cy="369332"/>
            </a:xfrm>
            <a:prstGeom prst="rect">
              <a:avLst/>
            </a:prstGeom>
            <a:noFill/>
          </p:spPr>
          <p:txBody>
            <a:bodyPr wrap="none" rtlCol="0">
              <a:spAutoFit/>
            </a:bodyPr>
            <a:lstStyle/>
            <a:p>
              <a:r>
                <a:rPr lang="en-PT">
                  <a:latin typeface="Arial Nova" panose="020B0504020202020204" pitchFamily="34" charset="0"/>
                </a:rPr>
                <a:t>@cirpass2-dpp</a:t>
              </a:r>
            </a:p>
          </p:txBody>
        </p:sp>
      </p:grpSp>
      <p:grpSp>
        <p:nvGrpSpPr>
          <p:cNvPr id="20" name="Group 19">
            <a:extLst>
              <a:ext uri="{FF2B5EF4-FFF2-40B4-BE49-F238E27FC236}">
                <a16:creationId xmlns:a16="http://schemas.microsoft.com/office/drawing/2014/main" id="{087BEFE6-0A68-1A93-2136-82F4DAD0CFF9}"/>
              </a:ext>
            </a:extLst>
          </p:cNvPr>
          <p:cNvGrpSpPr/>
          <p:nvPr userDrawn="1"/>
        </p:nvGrpSpPr>
        <p:grpSpPr>
          <a:xfrm>
            <a:off x="4382315" y="5303817"/>
            <a:ext cx="2129430" cy="369332"/>
            <a:chOff x="4351829" y="5311788"/>
            <a:chExt cx="2129430" cy="369332"/>
          </a:xfrm>
        </p:grpSpPr>
        <p:pic>
          <p:nvPicPr>
            <p:cNvPr id="13" name="Picture 12" descr="A blue circle with white x in it&#10;&#10;Description automatically generated">
              <a:extLst>
                <a:ext uri="{FF2B5EF4-FFF2-40B4-BE49-F238E27FC236}">
                  <a16:creationId xmlns:a16="http://schemas.microsoft.com/office/drawing/2014/main" id="{69828A47-4867-9613-D4F9-AA2649BA8FA0}"/>
                </a:ext>
              </a:extLst>
            </p:cNvPr>
            <p:cNvPicPr>
              <a:picLocks noChangeAspect="1"/>
            </p:cNvPicPr>
            <p:nvPr userDrawn="1"/>
          </p:nvPicPr>
          <p:blipFill>
            <a:blip r:embed="rId6"/>
            <a:stretch>
              <a:fillRect/>
            </a:stretch>
          </p:blipFill>
          <p:spPr>
            <a:xfrm>
              <a:off x="4351829" y="5333040"/>
              <a:ext cx="338555" cy="338555"/>
            </a:xfrm>
            <a:prstGeom prst="rect">
              <a:avLst/>
            </a:prstGeom>
          </p:spPr>
        </p:pic>
        <p:sp>
          <p:nvSpPr>
            <p:cNvPr id="17" name="TextBox 16">
              <a:extLst>
                <a:ext uri="{FF2B5EF4-FFF2-40B4-BE49-F238E27FC236}">
                  <a16:creationId xmlns:a16="http://schemas.microsoft.com/office/drawing/2014/main" id="{A715B26C-1281-E529-C4AC-162E5BF03183}"/>
                </a:ext>
              </a:extLst>
            </p:cNvPr>
            <p:cNvSpPr txBox="1"/>
            <p:nvPr userDrawn="1"/>
          </p:nvSpPr>
          <p:spPr>
            <a:xfrm>
              <a:off x="4690384" y="5311788"/>
              <a:ext cx="1790875" cy="369332"/>
            </a:xfrm>
            <a:prstGeom prst="rect">
              <a:avLst/>
            </a:prstGeom>
            <a:noFill/>
          </p:spPr>
          <p:txBody>
            <a:bodyPr wrap="none" rtlCol="0">
              <a:spAutoFit/>
            </a:bodyPr>
            <a:lstStyle/>
            <a:p>
              <a:r>
                <a:rPr lang="en-PT">
                  <a:latin typeface="Arial Nova" panose="020B0504020202020204" pitchFamily="34" charset="0"/>
                </a:rPr>
                <a:t>@cirpass2_dpp</a:t>
              </a:r>
            </a:p>
          </p:txBody>
        </p:sp>
      </p:grpSp>
      <p:grpSp>
        <p:nvGrpSpPr>
          <p:cNvPr id="21" name="Group 20">
            <a:extLst>
              <a:ext uri="{FF2B5EF4-FFF2-40B4-BE49-F238E27FC236}">
                <a16:creationId xmlns:a16="http://schemas.microsoft.com/office/drawing/2014/main" id="{1DDA052D-5341-9200-23B3-7214E1063EEF}"/>
              </a:ext>
            </a:extLst>
          </p:cNvPr>
          <p:cNvGrpSpPr/>
          <p:nvPr userDrawn="1"/>
        </p:nvGrpSpPr>
        <p:grpSpPr>
          <a:xfrm>
            <a:off x="7879753" y="5304391"/>
            <a:ext cx="2275060" cy="369332"/>
            <a:chOff x="8089475" y="5312362"/>
            <a:chExt cx="2275060" cy="369332"/>
          </a:xfrm>
        </p:grpSpPr>
        <p:pic>
          <p:nvPicPr>
            <p:cNvPr id="15" name="Picture 14" descr="A blue play button with a black arrow&#10;&#10;Description automatically generated">
              <a:extLst>
                <a:ext uri="{FF2B5EF4-FFF2-40B4-BE49-F238E27FC236}">
                  <a16:creationId xmlns:a16="http://schemas.microsoft.com/office/drawing/2014/main" id="{5284BCCF-28BD-7C4E-A6B1-6BCD0968A55F}"/>
                </a:ext>
              </a:extLst>
            </p:cNvPr>
            <p:cNvPicPr>
              <a:picLocks noChangeAspect="1"/>
            </p:cNvPicPr>
            <p:nvPr userDrawn="1"/>
          </p:nvPicPr>
          <p:blipFill rotWithShape="1">
            <a:blip r:embed="rId7"/>
            <a:srcRect l="839" t="2143" r="978" b="1840"/>
            <a:stretch/>
          </p:blipFill>
          <p:spPr>
            <a:xfrm flipV="1">
              <a:off x="8089475" y="5333040"/>
              <a:ext cx="484185" cy="338555"/>
            </a:xfrm>
            <a:prstGeom prst="rect">
              <a:avLst/>
            </a:prstGeom>
          </p:spPr>
        </p:pic>
        <p:sp>
          <p:nvSpPr>
            <p:cNvPr id="18" name="TextBox 17">
              <a:extLst>
                <a:ext uri="{FF2B5EF4-FFF2-40B4-BE49-F238E27FC236}">
                  <a16:creationId xmlns:a16="http://schemas.microsoft.com/office/drawing/2014/main" id="{EE7DA278-1661-6025-FD4D-6924A2716291}"/>
                </a:ext>
              </a:extLst>
            </p:cNvPr>
            <p:cNvSpPr txBox="1"/>
            <p:nvPr userDrawn="1"/>
          </p:nvSpPr>
          <p:spPr>
            <a:xfrm>
              <a:off x="8573660" y="5312362"/>
              <a:ext cx="1790875" cy="369332"/>
            </a:xfrm>
            <a:prstGeom prst="rect">
              <a:avLst/>
            </a:prstGeom>
            <a:noFill/>
          </p:spPr>
          <p:txBody>
            <a:bodyPr wrap="none" rtlCol="0">
              <a:spAutoFit/>
            </a:bodyPr>
            <a:lstStyle/>
            <a:p>
              <a:r>
                <a:rPr lang="en-PT">
                  <a:latin typeface="Arial Nova" panose="020B0504020202020204" pitchFamily="34" charset="0"/>
                </a:rPr>
                <a:t>@cirpass2_dpp</a:t>
              </a:r>
            </a:p>
          </p:txBody>
        </p:sp>
      </p:grpSp>
    </p:spTree>
    <p:extLst>
      <p:ext uri="{BB962C8B-B14F-4D97-AF65-F5344CB8AC3E}">
        <p14:creationId xmlns:p14="http://schemas.microsoft.com/office/powerpoint/2010/main" val="1785224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2EC62687-BC1A-BD9C-28CC-1B2AEF6C70B7}"/>
              </a:ext>
            </a:extLst>
          </p:cNvPr>
          <p:cNvSpPr>
            <a:spLocks noGrp="1"/>
          </p:cNvSpPr>
          <p:nvPr>
            <p:ph idx="13"/>
          </p:nvPr>
        </p:nvSpPr>
        <p:spPr>
          <a:xfrm>
            <a:off x="483896" y="1510035"/>
            <a:ext cx="5535904" cy="48119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14" name="Content Placeholder 2">
            <a:extLst>
              <a:ext uri="{FF2B5EF4-FFF2-40B4-BE49-F238E27FC236}">
                <a16:creationId xmlns:a16="http://schemas.microsoft.com/office/drawing/2014/main" id="{A1DB68CE-97DD-602B-B698-1C136BF36408}"/>
              </a:ext>
            </a:extLst>
          </p:cNvPr>
          <p:cNvSpPr>
            <a:spLocks noGrp="1"/>
          </p:cNvSpPr>
          <p:nvPr>
            <p:ph idx="14"/>
          </p:nvPr>
        </p:nvSpPr>
        <p:spPr>
          <a:xfrm>
            <a:off x="6172200" y="1504954"/>
            <a:ext cx="5535904" cy="48119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8" name="Title 1">
            <a:extLst>
              <a:ext uri="{FF2B5EF4-FFF2-40B4-BE49-F238E27FC236}">
                <a16:creationId xmlns:a16="http://schemas.microsoft.com/office/drawing/2014/main" id="{8E009F4E-1DFD-FD7B-B2DB-645535D931F0}"/>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10" name="Picture 9">
            <a:extLst>
              <a:ext uri="{FF2B5EF4-FFF2-40B4-BE49-F238E27FC236}">
                <a16:creationId xmlns:a16="http://schemas.microsoft.com/office/drawing/2014/main" id="{7064B3C2-B081-5700-032F-3FC52CAEDBE5}"/>
              </a:ext>
            </a:extLst>
          </p:cNvPr>
          <p:cNvPicPr>
            <a:picLocks noChangeAspect="1"/>
          </p:cNvPicPr>
          <p:nvPr userDrawn="1"/>
        </p:nvPicPr>
        <p:blipFill rotWithShape="1">
          <a:blip r:embed="rId2"/>
          <a:srcRect l="584" t="44436" r="584" b="20170"/>
          <a:stretch/>
        </p:blipFill>
        <p:spPr>
          <a:xfrm>
            <a:off x="485412" y="1310479"/>
            <a:ext cx="11221171" cy="62266"/>
          </a:xfrm>
          <a:prstGeom prst="rect">
            <a:avLst/>
          </a:prstGeom>
        </p:spPr>
      </p:pic>
      <p:pic>
        <p:nvPicPr>
          <p:cNvPr id="11" name="Picture 10" descr="Blue text on a black background&#10;&#10;Description automatically generated">
            <a:extLst>
              <a:ext uri="{FF2B5EF4-FFF2-40B4-BE49-F238E27FC236}">
                <a16:creationId xmlns:a16="http://schemas.microsoft.com/office/drawing/2014/main" id="{343FF4B7-B8F0-0041-09EE-E704FA6E5979}"/>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2" name="Picture 11" descr="A logo with blue and orange text&#10;&#10;Description automatically generated">
            <a:extLst>
              <a:ext uri="{FF2B5EF4-FFF2-40B4-BE49-F238E27FC236}">
                <a16:creationId xmlns:a16="http://schemas.microsoft.com/office/drawing/2014/main" id="{B2EC4F89-35E4-D41F-328A-965FFB596F0A}"/>
              </a:ext>
            </a:extLst>
          </p:cNvPr>
          <p:cNvPicPr>
            <a:picLocks noChangeAspect="1"/>
          </p:cNvPicPr>
          <p:nvPr userDrawn="1"/>
        </p:nvPicPr>
        <p:blipFill>
          <a:blip r:embed="rId4"/>
          <a:stretch>
            <a:fillRect/>
          </a:stretch>
        </p:blipFill>
        <p:spPr>
          <a:xfrm>
            <a:off x="10354388" y="396037"/>
            <a:ext cx="1352195" cy="570626"/>
          </a:xfrm>
          <a:prstGeom prst="rect">
            <a:avLst/>
          </a:prstGeom>
        </p:spPr>
      </p:pic>
      <p:sp>
        <p:nvSpPr>
          <p:cNvPr id="2" name="Slide Number Placeholder 5">
            <a:extLst>
              <a:ext uri="{FF2B5EF4-FFF2-40B4-BE49-F238E27FC236}">
                <a16:creationId xmlns:a16="http://schemas.microsoft.com/office/drawing/2014/main" id="{84C3E852-CBD9-A04D-1965-E29B2383DAB6}"/>
              </a:ext>
            </a:extLst>
          </p:cNvPr>
          <p:cNvSpPr txBox="1">
            <a:spLocks/>
          </p:cNvSpPr>
          <p:nvPr userDrawn="1"/>
        </p:nvSpPr>
        <p:spPr>
          <a:xfrm>
            <a:off x="11267423"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‹N°›</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92635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95D472-7FF8-AD45-2941-4C4AE63D62CE}"/>
              </a:ext>
            </a:extLst>
          </p:cNvPr>
          <p:cNvSpPr>
            <a:spLocks noGrp="1"/>
          </p:cNvSpPr>
          <p:nvPr>
            <p:ph type="body" idx="1"/>
          </p:nvPr>
        </p:nvSpPr>
        <p:spPr>
          <a:xfrm>
            <a:off x="485412" y="1511231"/>
            <a:ext cx="5512163"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1AFC39F-9E1D-3C01-D79B-886543371B4F}"/>
              </a:ext>
            </a:extLst>
          </p:cNvPr>
          <p:cNvSpPr>
            <a:spLocks noGrp="1"/>
          </p:cNvSpPr>
          <p:nvPr>
            <p:ph sz="half" idx="2"/>
          </p:nvPr>
        </p:nvSpPr>
        <p:spPr>
          <a:xfrm>
            <a:off x="485412" y="2395242"/>
            <a:ext cx="5512163" cy="37944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5" name="Text Placeholder 4">
            <a:extLst>
              <a:ext uri="{FF2B5EF4-FFF2-40B4-BE49-F238E27FC236}">
                <a16:creationId xmlns:a16="http://schemas.microsoft.com/office/drawing/2014/main" id="{CB40CCC7-3D0F-A928-E2E2-F2767239CD10}"/>
              </a:ext>
            </a:extLst>
          </p:cNvPr>
          <p:cNvSpPr>
            <a:spLocks noGrp="1"/>
          </p:cNvSpPr>
          <p:nvPr>
            <p:ph type="body" sz="quarter" idx="3"/>
          </p:nvPr>
        </p:nvSpPr>
        <p:spPr>
          <a:xfrm>
            <a:off x="6172199" y="1505057"/>
            <a:ext cx="5534383"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C296666-E896-55FD-AE99-21569D8726CC}"/>
              </a:ext>
            </a:extLst>
          </p:cNvPr>
          <p:cNvSpPr>
            <a:spLocks noGrp="1"/>
          </p:cNvSpPr>
          <p:nvPr>
            <p:ph sz="quarter" idx="4"/>
          </p:nvPr>
        </p:nvSpPr>
        <p:spPr>
          <a:xfrm>
            <a:off x="6172200" y="2395242"/>
            <a:ext cx="5534382" cy="37944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10" name="Title 1">
            <a:extLst>
              <a:ext uri="{FF2B5EF4-FFF2-40B4-BE49-F238E27FC236}">
                <a16:creationId xmlns:a16="http://schemas.microsoft.com/office/drawing/2014/main" id="{0C65F896-7FEA-5E0C-26A2-090945772251}"/>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12" name="Picture 11">
            <a:extLst>
              <a:ext uri="{FF2B5EF4-FFF2-40B4-BE49-F238E27FC236}">
                <a16:creationId xmlns:a16="http://schemas.microsoft.com/office/drawing/2014/main" id="{DCCC07DB-691E-5F12-12C9-FBD8AF0576DB}"/>
              </a:ext>
            </a:extLst>
          </p:cNvPr>
          <p:cNvPicPr>
            <a:picLocks noChangeAspect="1"/>
          </p:cNvPicPr>
          <p:nvPr userDrawn="1"/>
        </p:nvPicPr>
        <p:blipFill rotWithShape="1">
          <a:blip r:embed="rId2"/>
          <a:srcRect l="584" t="44436" r="584" b="20170"/>
          <a:stretch/>
        </p:blipFill>
        <p:spPr>
          <a:xfrm>
            <a:off x="485412" y="1310479"/>
            <a:ext cx="11221171" cy="62266"/>
          </a:xfrm>
          <a:prstGeom prst="rect">
            <a:avLst/>
          </a:prstGeom>
        </p:spPr>
      </p:pic>
      <p:pic>
        <p:nvPicPr>
          <p:cNvPr id="13" name="Picture 12" descr="Blue text on a black background&#10;&#10;Description automatically generated">
            <a:extLst>
              <a:ext uri="{FF2B5EF4-FFF2-40B4-BE49-F238E27FC236}">
                <a16:creationId xmlns:a16="http://schemas.microsoft.com/office/drawing/2014/main" id="{CDD23B67-163A-1393-8E8F-C089E79E15CC}"/>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4" name="Picture 13" descr="A logo with blue and orange text&#10;&#10;Description automatically generated">
            <a:extLst>
              <a:ext uri="{FF2B5EF4-FFF2-40B4-BE49-F238E27FC236}">
                <a16:creationId xmlns:a16="http://schemas.microsoft.com/office/drawing/2014/main" id="{BF9F7ED8-65E5-6C1E-5E3E-F65E0C8EECF1}"/>
              </a:ext>
            </a:extLst>
          </p:cNvPr>
          <p:cNvPicPr>
            <a:picLocks noChangeAspect="1"/>
          </p:cNvPicPr>
          <p:nvPr userDrawn="1"/>
        </p:nvPicPr>
        <p:blipFill>
          <a:blip r:embed="rId4"/>
          <a:stretch>
            <a:fillRect/>
          </a:stretch>
        </p:blipFill>
        <p:spPr>
          <a:xfrm>
            <a:off x="10354388" y="396037"/>
            <a:ext cx="1352195" cy="570626"/>
          </a:xfrm>
          <a:prstGeom prst="rect">
            <a:avLst/>
          </a:prstGeom>
        </p:spPr>
      </p:pic>
      <p:sp>
        <p:nvSpPr>
          <p:cNvPr id="2" name="Slide Number Placeholder 5">
            <a:extLst>
              <a:ext uri="{FF2B5EF4-FFF2-40B4-BE49-F238E27FC236}">
                <a16:creationId xmlns:a16="http://schemas.microsoft.com/office/drawing/2014/main" id="{9CF89A74-A70B-0846-3A5E-AD991A1BD499}"/>
              </a:ext>
            </a:extLst>
          </p:cNvPr>
          <p:cNvSpPr txBox="1">
            <a:spLocks/>
          </p:cNvSpPr>
          <p:nvPr userDrawn="1"/>
        </p:nvSpPr>
        <p:spPr>
          <a:xfrm>
            <a:off x="11267423"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‹N°›</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4800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04512C-9CD6-27C6-A10D-C6E02EEB1AC2}"/>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8" name="Picture 7">
            <a:extLst>
              <a:ext uri="{FF2B5EF4-FFF2-40B4-BE49-F238E27FC236}">
                <a16:creationId xmlns:a16="http://schemas.microsoft.com/office/drawing/2014/main" id="{45F0443B-34E0-B3A0-72B6-C31C421D3875}"/>
              </a:ext>
            </a:extLst>
          </p:cNvPr>
          <p:cNvPicPr>
            <a:picLocks noChangeAspect="1"/>
          </p:cNvPicPr>
          <p:nvPr userDrawn="1"/>
        </p:nvPicPr>
        <p:blipFill rotWithShape="1">
          <a:blip r:embed="rId2"/>
          <a:srcRect l="584" t="44436" r="584" b="20170"/>
          <a:stretch/>
        </p:blipFill>
        <p:spPr>
          <a:xfrm>
            <a:off x="485412" y="1310479"/>
            <a:ext cx="11221171" cy="62266"/>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BC026806-0859-E0B1-8361-916AE9724A4A}"/>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0" name="Picture 9" descr="A logo with blue and orange text&#10;&#10;Description automatically generated">
            <a:extLst>
              <a:ext uri="{FF2B5EF4-FFF2-40B4-BE49-F238E27FC236}">
                <a16:creationId xmlns:a16="http://schemas.microsoft.com/office/drawing/2014/main" id="{8D576228-9D91-9098-C77F-AADF4F86EDF1}"/>
              </a:ext>
            </a:extLst>
          </p:cNvPr>
          <p:cNvPicPr>
            <a:picLocks noChangeAspect="1"/>
          </p:cNvPicPr>
          <p:nvPr userDrawn="1"/>
        </p:nvPicPr>
        <p:blipFill>
          <a:blip r:embed="rId4"/>
          <a:stretch>
            <a:fillRect/>
          </a:stretch>
        </p:blipFill>
        <p:spPr>
          <a:xfrm>
            <a:off x="10354388" y="396037"/>
            <a:ext cx="1352195" cy="570626"/>
          </a:xfrm>
          <a:prstGeom prst="rect">
            <a:avLst/>
          </a:prstGeom>
        </p:spPr>
      </p:pic>
      <p:graphicFrame>
        <p:nvGraphicFramePr>
          <p:cNvPr id="13" name="Table 7">
            <a:extLst>
              <a:ext uri="{FF2B5EF4-FFF2-40B4-BE49-F238E27FC236}">
                <a16:creationId xmlns:a16="http://schemas.microsoft.com/office/drawing/2014/main" id="{34E0B439-EC68-3DE4-395D-10CF17038429}"/>
              </a:ext>
            </a:extLst>
          </p:cNvPr>
          <p:cNvGraphicFramePr>
            <a:graphicFrameLocks noGrp="1"/>
          </p:cNvGraphicFramePr>
          <p:nvPr userDrawn="1">
            <p:extLst>
              <p:ext uri="{D42A27DB-BD31-4B8C-83A1-F6EECF244321}">
                <p14:modId xmlns:p14="http://schemas.microsoft.com/office/powerpoint/2010/main" val="3046554026"/>
              </p:ext>
            </p:extLst>
          </p:nvPr>
        </p:nvGraphicFramePr>
        <p:xfrm>
          <a:off x="551384" y="2492896"/>
          <a:ext cx="11090450" cy="2527104"/>
        </p:xfrm>
        <a:graphic>
          <a:graphicData uri="http://schemas.openxmlformats.org/drawingml/2006/table">
            <a:tbl>
              <a:tblPr firstRow="1" bandRow="1" bandCol="1">
                <a:tableStyleId>{72833802-FEF1-4C79-8D5D-14CF1EAF98D9}</a:tableStyleId>
              </a:tblPr>
              <a:tblGrid>
                <a:gridCol w="2218090">
                  <a:extLst>
                    <a:ext uri="{9D8B030D-6E8A-4147-A177-3AD203B41FA5}">
                      <a16:colId xmlns:a16="http://schemas.microsoft.com/office/drawing/2014/main" val="2972966937"/>
                    </a:ext>
                  </a:extLst>
                </a:gridCol>
                <a:gridCol w="2218090">
                  <a:extLst>
                    <a:ext uri="{9D8B030D-6E8A-4147-A177-3AD203B41FA5}">
                      <a16:colId xmlns:a16="http://schemas.microsoft.com/office/drawing/2014/main" val="4183831012"/>
                    </a:ext>
                  </a:extLst>
                </a:gridCol>
                <a:gridCol w="2218090">
                  <a:extLst>
                    <a:ext uri="{9D8B030D-6E8A-4147-A177-3AD203B41FA5}">
                      <a16:colId xmlns:a16="http://schemas.microsoft.com/office/drawing/2014/main" val="1244659073"/>
                    </a:ext>
                  </a:extLst>
                </a:gridCol>
                <a:gridCol w="2218090">
                  <a:extLst>
                    <a:ext uri="{9D8B030D-6E8A-4147-A177-3AD203B41FA5}">
                      <a16:colId xmlns:a16="http://schemas.microsoft.com/office/drawing/2014/main" val="1752784692"/>
                    </a:ext>
                  </a:extLst>
                </a:gridCol>
                <a:gridCol w="2218090">
                  <a:extLst>
                    <a:ext uri="{9D8B030D-6E8A-4147-A177-3AD203B41FA5}">
                      <a16:colId xmlns:a16="http://schemas.microsoft.com/office/drawing/2014/main" val="2950328463"/>
                    </a:ext>
                  </a:extLst>
                </a:gridCol>
              </a:tblGrid>
              <a:tr h="421184">
                <a:tc>
                  <a:txBody>
                    <a:bodyPr/>
                    <a:lstStyle/>
                    <a:p>
                      <a:r>
                        <a:rPr lang="en-GB">
                          <a:solidFill>
                            <a:schemeClr val="bg1"/>
                          </a:solidFill>
                          <a:latin typeface="Arial Nova" panose="020B0504020202020204" pitchFamily="34" charset="0"/>
                        </a:rPr>
                        <a:t>title</a:t>
                      </a:r>
                      <a:endParaRPr lang="en-GB">
                        <a:solidFill>
                          <a:schemeClr val="bg1"/>
                        </a:solidFill>
                        <a:latin typeface="Arial Nova" panose="020B0504020202020204" pitchFamily="34" charset="0"/>
                        <a:ea typeface="Roboto" panose="02000000000000000000" pitchFamily="2" charset="0"/>
                      </a:endParaRPr>
                    </a:p>
                  </a:txBody>
                  <a:tcPr/>
                </a:tc>
                <a:tc>
                  <a:txBody>
                    <a:bodyPr/>
                    <a:lstStyle/>
                    <a:p>
                      <a:r>
                        <a:rPr lang="en-GB">
                          <a:solidFill>
                            <a:schemeClr val="bg1"/>
                          </a:solidFill>
                          <a:latin typeface="Arial Nova" panose="020B0504020202020204" pitchFamily="34" charset="0"/>
                        </a:rPr>
                        <a:t>title</a:t>
                      </a:r>
                      <a:endParaRPr lang="en-GB">
                        <a:solidFill>
                          <a:schemeClr val="bg1"/>
                        </a:solidFill>
                        <a:latin typeface="Arial Nova" panose="020B0504020202020204" pitchFamily="34" charset="0"/>
                        <a:ea typeface="Roboto" panose="02000000000000000000" pitchFamily="2" charset="0"/>
                      </a:endParaRPr>
                    </a:p>
                  </a:txBody>
                  <a:tcPr/>
                </a:tc>
                <a:tc>
                  <a:txBody>
                    <a:bodyPr/>
                    <a:lstStyle/>
                    <a:p>
                      <a:r>
                        <a:rPr lang="en-GB" b="1">
                          <a:solidFill>
                            <a:schemeClr val="bg1"/>
                          </a:solidFill>
                          <a:latin typeface="Arial Nova" panose="020B0504020202020204" pitchFamily="34" charset="0"/>
                        </a:rPr>
                        <a:t>title</a:t>
                      </a:r>
                      <a:endParaRPr lang="en-GB" b="1">
                        <a:solidFill>
                          <a:schemeClr val="bg1"/>
                        </a:solidFill>
                        <a:latin typeface="Arial Nova" panose="020B0504020202020204" pitchFamily="34" charset="0"/>
                        <a:ea typeface="Roboto" panose="02000000000000000000" pitchFamily="2" charset="0"/>
                      </a:endParaRPr>
                    </a:p>
                  </a:txBody>
                  <a:tcPr/>
                </a:tc>
                <a:tc>
                  <a:txBody>
                    <a:bodyPr/>
                    <a:lstStyle/>
                    <a:p>
                      <a:r>
                        <a:rPr lang="en-GB">
                          <a:solidFill>
                            <a:schemeClr val="bg1"/>
                          </a:solidFill>
                          <a:latin typeface="Arial Nova" panose="020B0504020202020204" pitchFamily="34" charset="0"/>
                        </a:rPr>
                        <a:t>title</a:t>
                      </a:r>
                      <a:endParaRPr lang="en-GB">
                        <a:solidFill>
                          <a:schemeClr val="bg1"/>
                        </a:solidFill>
                        <a:latin typeface="Arial Nova" panose="020B0504020202020204" pitchFamily="34" charset="0"/>
                        <a:ea typeface="Roboto" panose="02000000000000000000" pitchFamily="2" charset="0"/>
                      </a:endParaRPr>
                    </a:p>
                  </a:txBody>
                  <a:tcPr/>
                </a:tc>
                <a:tc>
                  <a:txBody>
                    <a:bodyPr/>
                    <a:lstStyle/>
                    <a:p>
                      <a:r>
                        <a:rPr lang="en-GB">
                          <a:solidFill>
                            <a:schemeClr val="bg1"/>
                          </a:solidFill>
                          <a:latin typeface="Arial Nova" panose="020B0504020202020204" pitchFamily="34" charset="0"/>
                        </a:rPr>
                        <a:t>title</a:t>
                      </a:r>
                      <a:endParaRPr lang="en-GB">
                        <a:solidFill>
                          <a:schemeClr val="bg1"/>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91227196"/>
                  </a:ext>
                </a:extLst>
              </a:tr>
              <a:tr h="421184">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2049893288"/>
                  </a:ext>
                </a:extLst>
              </a:tr>
              <a:tr h="421184">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342690780"/>
                  </a:ext>
                </a:extLst>
              </a:tr>
              <a:tr h="421184">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3036163178"/>
                  </a:ext>
                </a:extLst>
              </a:tr>
              <a:tr h="421184">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4011202450"/>
                  </a:ext>
                </a:extLst>
              </a:tr>
              <a:tr h="421184">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tc>
                  <a:txBody>
                    <a:bodyPr/>
                    <a:lstStyle/>
                    <a:p>
                      <a:r>
                        <a:rPr lang="en-GB">
                          <a:solidFill>
                            <a:schemeClr val="tx1">
                              <a:lumMod val="75000"/>
                            </a:schemeClr>
                          </a:solidFill>
                          <a:latin typeface="Arial Nova" panose="020B0504020202020204" pitchFamily="34" charset="0"/>
                        </a:rPr>
                        <a:t>item</a:t>
                      </a:r>
                      <a:endParaRPr lang="en-GB">
                        <a:solidFill>
                          <a:schemeClr val="tx1">
                            <a:lumMod val="75000"/>
                          </a:schemeClr>
                        </a:solidFill>
                        <a:latin typeface="Arial Nova" panose="020B0504020202020204" pitchFamily="34" charset="0"/>
                        <a:ea typeface="Roboto" panose="02000000000000000000" pitchFamily="2" charset="0"/>
                      </a:endParaRPr>
                    </a:p>
                  </a:txBody>
                  <a:tcPr/>
                </a:tc>
                <a:extLst>
                  <a:ext uri="{0D108BD9-81ED-4DB2-BD59-A6C34878D82A}">
                    <a16:rowId xmlns:a16="http://schemas.microsoft.com/office/drawing/2014/main" val="2893727424"/>
                  </a:ext>
                </a:extLst>
              </a:tr>
            </a:tbl>
          </a:graphicData>
        </a:graphic>
      </p:graphicFrame>
      <p:sp>
        <p:nvSpPr>
          <p:cNvPr id="2" name="Slide Number Placeholder 5">
            <a:extLst>
              <a:ext uri="{FF2B5EF4-FFF2-40B4-BE49-F238E27FC236}">
                <a16:creationId xmlns:a16="http://schemas.microsoft.com/office/drawing/2014/main" id="{1C31F70E-E706-106D-EF77-D36E756D2417}"/>
              </a:ext>
            </a:extLst>
          </p:cNvPr>
          <p:cNvSpPr txBox="1">
            <a:spLocks/>
          </p:cNvSpPr>
          <p:nvPr userDrawn="1"/>
        </p:nvSpPr>
        <p:spPr>
          <a:xfrm>
            <a:off x="11267423"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‹N°›</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92606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B04512C-9CD6-27C6-A10D-C6E02EEB1AC2}"/>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8" name="Picture 7">
            <a:extLst>
              <a:ext uri="{FF2B5EF4-FFF2-40B4-BE49-F238E27FC236}">
                <a16:creationId xmlns:a16="http://schemas.microsoft.com/office/drawing/2014/main" id="{45F0443B-34E0-B3A0-72B6-C31C421D3875}"/>
              </a:ext>
            </a:extLst>
          </p:cNvPr>
          <p:cNvPicPr>
            <a:picLocks noChangeAspect="1"/>
          </p:cNvPicPr>
          <p:nvPr userDrawn="1"/>
        </p:nvPicPr>
        <p:blipFill rotWithShape="1">
          <a:blip r:embed="rId2"/>
          <a:srcRect l="584" t="44436" r="584" b="20170"/>
          <a:stretch/>
        </p:blipFill>
        <p:spPr>
          <a:xfrm>
            <a:off x="485412" y="1310479"/>
            <a:ext cx="11221171" cy="62266"/>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BC026806-0859-E0B1-8361-916AE9724A4A}"/>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0" name="Picture 9" descr="A logo with blue and orange text&#10;&#10;Description automatically generated">
            <a:extLst>
              <a:ext uri="{FF2B5EF4-FFF2-40B4-BE49-F238E27FC236}">
                <a16:creationId xmlns:a16="http://schemas.microsoft.com/office/drawing/2014/main" id="{8D576228-9D91-9098-C77F-AADF4F86EDF1}"/>
              </a:ext>
            </a:extLst>
          </p:cNvPr>
          <p:cNvPicPr>
            <a:picLocks noChangeAspect="1"/>
          </p:cNvPicPr>
          <p:nvPr userDrawn="1"/>
        </p:nvPicPr>
        <p:blipFill>
          <a:blip r:embed="rId4"/>
          <a:stretch>
            <a:fillRect/>
          </a:stretch>
        </p:blipFill>
        <p:spPr>
          <a:xfrm>
            <a:off x="10354388" y="396037"/>
            <a:ext cx="1352195" cy="570626"/>
          </a:xfrm>
          <a:prstGeom prst="rect">
            <a:avLst/>
          </a:prstGeom>
        </p:spPr>
      </p:pic>
      <p:sp>
        <p:nvSpPr>
          <p:cNvPr id="2" name="Slide Number Placeholder 5">
            <a:extLst>
              <a:ext uri="{FF2B5EF4-FFF2-40B4-BE49-F238E27FC236}">
                <a16:creationId xmlns:a16="http://schemas.microsoft.com/office/drawing/2014/main" id="{BC9035D9-04A7-E490-E774-14157F966852}"/>
              </a:ext>
            </a:extLst>
          </p:cNvPr>
          <p:cNvSpPr txBox="1">
            <a:spLocks/>
          </p:cNvSpPr>
          <p:nvPr userDrawn="1"/>
        </p:nvSpPr>
        <p:spPr>
          <a:xfrm>
            <a:off x="11267423"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‹N°›</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719500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807588-2A77-43AE-A568-2CE77B94EB66}"/>
              </a:ext>
            </a:extLst>
          </p:cNvPr>
          <p:cNvSpPr>
            <a:spLocks noGrp="1"/>
          </p:cNvSpPr>
          <p:nvPr>
            <p:ph type="body" sz="half" idx="2"/>
          </p:nvPr>
        </p:nvSpPr>
        <p:spPr>
          <a:xfrm>
            <a:off x="485412" y="1504954"/>
            <a:ext cx="4286613" cy="48119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13" name="Picture 12" descr="Blue text on a black background&#10;&#10;Description automatically generated">
            <a:extLst>
              <a:ext uri="{FF2B5EF4-FFF2-40B4-BE49-F238E27FC236}">
                <a16:creationId xmlns:a16="http://schemas.microsoft.com/office/drawing/2014/main" id="{FE4BA86A-AD3D-0057-06F0-2C0F7AFA8AE0}"/>
              </a:ext>
            </a:extLst>
          </p:cNvPr>
          <p:cNvPicPr>
            <a:picLocks noChangeAspect="1"/>
          </p:cNvPicPr>
          <p:nvPr userDrawn="1"/>
        </p:nvPicPr>
        <p:blipFill>
          <a:blip r:embed="rId2"/>
          <a:stretch>
            <a:fillRect/>
          </a:stretch>
        </p:blipFill>
        <p:spPr>
          <a:xfrm>
            <a:off x="485412" y="6458150"/>
            <a:ext cx="1097281" cy="228600"/>
          </a:xfrm>
          <a:prstGeom prst="rect">
            <a:avLst/>
          </a:prstGeom>
        </p:spPr>
      </p:pic>
      <p:sp>
        <p:nvSpPr>
          <p:cNvPr id="15" name="Title 1">
            <a:extLst>
              <a:ext uri="{FF2B5EF4-FFF2-40B4-BE49-F238E27FC236}">
                <a16:creationId xmlns:a16="http://schemas.microsoft.com/office/drawing/2014/main" id="{7A0BFCDA-F0BA-63CF-38B1-FF3C09D76F1E}"/>
              </a:ext>
            </a:extLst>
          </p:cNvPr>
          <p:cNvSpPr>
            <a:spLocks noGrp="1"/>
          </p:cNvSpPr>
          <p:nvPr>
            <p:ph type="title"/>
          </p:nvPr>
        </p:nvSpPr>
        <p:spPr>
          <a:xfrm>
            <a:off x="485412" y="396037"/>
            <a:ext cx="9098426"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16" name="Picture 15">
            <a:extLst>
              <a:ext uri="{FF2B5EF4-FFF2-40B4-BE49-F238E27FC236}">
                <a16:creationId xmlns:a16="http://schemas.microsoft.com/office/drawing/2014/main" id="{3DC8554F-FE99-2494-DEFD-5E99E6CEE4FD}"/>
              </a:ext>
            </a:extLst>
          </p:cNvPr>
          <p:cNvPicPr>
            <a:picLocks noChangeAspect="1"/>
          </p:cNvPicPr>
          <p:nvPr userDrawn="1"/>
        </p:nvPicPr>
        <p:blipFill rotWithShape="1">
          <a:blip r:embed="rId3"/>
          <a:srcRect l="584" t="44436" r="584" b="20170"/>
          <a:stretch/>
        </p:blipFill>
        <p:spPr>
          <a:xfrm>
            <a:off x="485412" y="1310479"/>
            <a:ext cx="11221171" cy="62266"/>
          </a:xfrm>
          <a:prstGeom prst="rect">
            <a:avLst/>
          </a:prstGeom>
        </p:spPr>
      </p:pic>
      <p:pic>
        <p:nvPicPr>
          <p:cNvPr id="17" name="Picture 16" descr="A logo with blue and orange text&#10;&#10;Description automatically generated">
            <a:extLst>
              <a:ext uri="{FF2B5EF4-FFF2-40B4-BE49-F238E27FC236}">
                <a16:creationId xmlns:a16="http://schemas.microsoft.com/office/drawing/2014/main" id="{8BCFA991-857F-49BC-4C30-76612C236453}"/>
              </a:ext>
            </a:extLst>
          </p:cNvPr>
          <p:cNvPicPr>
            <a:picLocks noChangeAspect="1"/>
          </p:cNvPicPr>
          <p:nvPr userDrawn="1"/>
        </p:nvPicPr>
        <p:blipFill>
          <a:blip r:embed="rId4"/>
          <a:stretch>
            <a:fillRect/>
          </a:stretch>
        </p:blipFill>
        <p:spPr>
          <a:xfrm>
            <a:off x="10354388" y="396037"/>
            <a:ext cx="1352195" cy="570626"/>
          </a:xfrm>
          <a:prstGeom prst="rect">
            <a:avLst/>
          </a:prstGeom>
        </p:spPr>
      </p:pic>
      <p:sp>
        <p:nvSpPr>
          <p:cNvPr id="18" name="Content Placeholder 2">
            <a:extLst>
              <a:ext uri="{FF2B5EF4-FFF2-40B4-BE49-F238E27FC236}">
                <a16:creationId xmlns:a16="http://schemas.microsoft.com/office/drawing/2014/main" id="{090AF331-E096-7036-567B-AC071C7AA61F}"/>
              </a:ext>
            </a:extLst>
          </p:cNvPr>
          <p:cNvSpPr>
            <a:spLocks noGrp="1"/>
          </p:cNvSpPr>
          <p:nvPr>
            <p:ph idx="14"/>
          </p:nvPr>
        </p:nvSpPr>
        <p:spPr>
          <a:xfrm>
            <a:off x="4936142" y="1504954"/>
            <a:ext cx="6771962" cy="48119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2" name="Slide Number Placeholder 5">
            <a:extLst>
              <a:ext uri="{FF2B5EF4-FFF2-40B4-BE49-F238E27FC236}">
                <a16:creationId xmlns:a16="http://schemas.microsoft.com/office/drawing/2014/main" id="{5A25F9D1-7136-11D3-3CA4-9FAF9668A026}"/>
              </a:ext>
            </a:extLst>
          </p:cNvPr>
          <p:cNvSpPr txBox="1">
            <a:spLocks/>
          </p:cNvSpPr>
          <p:nvPr userDrawn="1"/>
        </p:nvSpPr>
        <p:spPr>
          <a:xfrm>
            <a:off x="11267423"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‹N°›</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24872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F94A3E5-EA58-1C02-4196-AB41E8E72C05}"/>
              </a:ext>
            </a:extLst>
          </p:cNvPr>
          <p:cNvSpPr>
            <a:spLocks noGrp="1"/>
          </p:cNvSpPr>
          <p:nvPr>
            <p:ph type="pic" idx="1"/>
          </p:nvPr>
        </p:nvSpPr>
        <p:spPr>
          <a:xfrm>
            <a:off x="7598421" y="0"/>
            <a:ext cx="4593579"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T"/>
          </a:p>
        </p:txBody>
      </p:sp>
      <p:sp>
        <p:nvSpPr>
          <p:cNvPr id="12" name="Title 1">
            <a:extLst>
              <a:ext uri="{FF2B5EF4-FFF2-40B4-BE49-F238E27FC236}">
                <a16:creationId xmlns:a16="http://schemas.microsoft.com/office/drawing/2014/main" id="{ABDA93FC-6E77-3BB2-C43C-E2C512C199B5}"/>
              </a:ext>
            </a:extLst>
          </p:cNvPr>
          <p:cNvSpPr>
            <a:spLocks noGrp="1"/>
          </p:cNvSpPr>
          <p:nvPr>
            <p:ph type="title"/>
          </p:nvPr>
        </p:nvSpPr>
        <p:spPr>
          <a:xfrm>
            <a:off x="485412" y="396037"/>
            <a:ext cx="5251841"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13" name="Picture 12">
            <a:extLst>
              <a:ext uri="{FF2B5EF4-FFF2-40B4-BE49-F238E27FC236}">
                <a16:creationId xmlns:a16="http://schemas.microsoft.com/office/drawing/2014/main" id="{289AFBCE-2DED-2D64-E6B1-FDC076E286E3}"/>
              </a:ext>
            </a:extLst>
          </p:cNvPr>
          <p:cNvPicPr>
            <a:picLocks noChangeAspect="1"/>
          </p:cNvPicPr>
          <p:nvPr userDrawn="1"/>
        </p:nvPicPr>
        <p:blipFill rotWithShape="1">
          <a:blip r:embed="rId2"/>
          <a:srcRect l="584" t="44436" r="584" b="20170"/>
          <a:stretch/>
        </p:blipFill>
        <p:spPr>
          <a:xfrm>
            <a:off x="485413" y="1310479"/>
            <a:ext cx="6796502" cy="62266"/>
          </a:xfrm>
          <a:prstGeom prst="rect">
            <a:avLst/>
          </a:prstGeom>
        </p:spPr>
      </p:pic>
      <p:pic>
        <p:nvPicPr>
          <p:cNvPr id="16" name="Picture 15" descr="Blue text on a black background&#10;&#10;Description automatically generated">
            <a:extLst>
              <a:ext uri="{FF2B5EF4-FFF2-40B4-BE49-F238E27FC236}">
                <a16:creationId xmlns:a16="http://schemas.microsoft.com/office/drawing/2014/main" id="{920FA547-5A3C-4683-EDB7-81E200F970D1}"/>
              </a:ext>
            </a:extLst>
          </p:cNvPr>
          <p:cNvPicPr>
            <a:picLocks noChangeAspect="1"/>
          </p:cNvPicPr>
          <p:nvPr userDrawn="1"/>
        </p:nvPicPr>
        <p:blipFill>
          <a:blip r:embed="rId3"/>
          <a:stretch>
            <a:fillRect/>
          </a:stretch>
        </p:blipFill>
        <p:spPr>
          <a:xfrm>
            <a:off x="485412" y="6458150"/>
            <a:ext cx="1097281" cy="228600"/>
          </a:xfrm>
          <a:prstGeom prst="rect">
            <a:avLst/>
          </a:prstGeom>
        </p:spPr>
      </p:pic>
      <p:pic>
        <p:nvPicPr>
          <p:cNvPr id="17" name="Picture 16" descr="A logo with blue and orange text&#10;&#10;Description automatically generated">
            <a:extLst>
              <a:ext uri="{FF2B5EF4-FFF2-40B4-BE49-F238E27FC236}">
                <a16:creationId xmlns:a16="http://schemas.microsoft.com/office/drawing/2014/main" id="{4B997434-60C7-176F-E0D4-E81D9847620D}"/>
              </a:ext>
            </a:extLst>
          </p:cNvPr>
          <p:cNvPicPr>
            <a:picLocks noChangeAspect="1"/>
          </p:cNvPicPr>
          <p:nvPr userDrawn="1"/>
        </p:nvPicPr>
        <p:blipFill>
          <a:blip r:embed="rId4"/>
          <a:stretch>
            <a:fillRect/>
          </a:stretch>
        </p:blipFill>
        <p:spPr>
          <a:xfrm>
            <a:off x="5929720" y="396037"/>
            <a:ext cx="1352195" cy="570626"/>
          </a:xfrm>
          <a:prstGeom prst="rect">
            <a:avLst/>
          </a:prstGeom>
        </p:spPr>
      </p:pic>
      <p:sp>
        <p:nvSpPr>
          <p:cNvPr id="20" name="Content Placeholder 2">
            <a:extLst>
              <a:ext uri="{FF2B5EF4-FFF2-40B4-BE49-F238E27FC236}">
                <a16:creationId xmlns:a16="http://schemas.microsoft.com/office/drawing/2014/main" id="{EC52A5BB-20A2-7BEA-5F91-B5CC6A9B5378}"/>
              </a:ext>
            </a:extLst>
          </p:cNvPr>
          <p:cNvSpPr>
            <a:spLocks noGrp="1"/>
          </p:cNvSpPr>
          <p:nvPr>
            <p:ph idx="13"/>
          </p:nvPr>
        </p:nvSpPr>
        <p:spPr>
          <a:xfrm>
            <a:off x="483896" y="1510035"/>
            <a:ext cx="6796502" cy="48119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2" name="Slide Number Placeholder 5">
            <a:extLst>
              <a:ext uri="{FF2B5EF4-FFF2-40B4-BE49-F238E27FC236}">
                <a16:creationId xmlns:a16="http://schemas.microsoft.com/office/drawing/2014/main" id="{5CFE6018-148C-77DB-51EC-FD4A5734117A}"/>
              </a:ext>
            </a:extLst>
          </p:cNvPr>
          <p:cNvSpPr txBox="1">
            <a:spLocks/>
          </p:cNvSpPr>
          <p:nvPr userDrawn="1"/>
        </p:nvSpPr>
        <p:spPr>
          <a:xfrm>
            <a:off x="6842755"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‹N°›</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61685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F94A3E5-EA58-1C02-4196-AB41E8E72C05}"/>
              </a:ext>
            </a:extLst>
          </p:cNvPr>
          <p:cNvSpPr>
            <a:spLocks noGrp="1"/>
          </p:cNvSpPr>
          <p:nvPr>
            <p:ph type="pic" idx="1"/>
          </p:nvPr>
        </p:nvSpPr>
        <p:spPr>
          <a:xfrm>
            <a:off x="8092" y="1"/>
            <a:ext cx="4593579"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T"/>
          </a:p>
        </p:txBody>
      </p:sp>
      <p:sp>
        <p:nvSpPr>
          <p:cNvPr id="12" name="Title 1">
            <a:extLst>
              <a:ext uri="{FF2B5EF4-FFF2-40B4-BE49-F238E27FC236}">
                <a16:creationId xmlns:a16="http://schemas.microsoft.com/office/drawing/2014/main" id="{ABDA93FC-6E77-3BB2-C43C-E2C512C199B5}"/>
              </a:ext>
            </a:extLst>
          </p:cNvPr>
          <p:cNvSpPr>
            <a:spLocks noGrp="1"/>
          </p:cNvSpPr>
          <p:nvPr>
            <p:ph type="title"/>
          </p:nvPr>
        </p:nvSpPr>
        <p:spPr>
          <a:xfrm>
            <a:off x="5000748" y="396037"/>
            <a:ext cx="5251841" cy="840533"/>
          </a:xfrm>
        </p:spPr>
        <p:txBody>
          <a:bodyPr anchor="t">
            <a:normAutofit/>
          </a:bodyPr>
          <a:lstStyle>
            <a:lvl1pPr fontAlgn="auto">
              <a:defRPr sz="2800">
                <a:solidFill>
                  <a:srgbClr val="D5682D"/>
                </a:solidFill>
              </a:defRPr>
            </a:lvl1pPr>
          </a:lstStyle>
          <a:p>
            <a:r>
              <a:rPr lang="en-GB"/>
              <a:t>Click to edit Master title style</a:t>
            </a:r>
            <a:endParaRPr lang="en-PT"/>
          </a:p>
        </p:txBody>
      </p:sp>
      <p:pic>
        <p:nvPicPr>
          <p:cNvPr id="13" name="Picture 12">
            <a:extLst>
              <a:ext uri="{FF2B5EF4-FFF2-40B4-BE49-F238E27FC236}">
                <a16:creationId xmlns:a16="http://schemas.microsoft.com/office/drawing/2014/main" id="{289AFBCE-2DED-2D64-E6B1-FDC076E286E3}"/>
              </a:ext>
            </a:extLst>
          </p:cNvPr>
          <p:cNvPicPr>
            <a:picLocks noChangeAspect="1"/>
          </p:cNvPicPr>
          <p:nvPr userDrawn="1"/>
        </p:nvPicPr>
        <p:blipFill rotWithShape="1">
          <a:blip r:embed="rId2"/>
          <a:srcRect l="584" t="44436" r="584" b="20170"/>
          <a:stretch/>
        </p:blipFill>
        <p:spPr>
          <a:xfrm>
            <a:off x="5000749" y="1310479"/>
            <a:ext cx="6796502" cy="62266"/>
          </a:xfrm>
          <a:prstGeom prst="rect">
            <a:avLst/>
          </a:prstGeom>
        </p:spPr>
      </p:pic>
      <p:pic>
        <p:nvPicPr>
          <p:cNvPr id="16" name="Picture 15" descr="Blue text on a black background&#10;&#10;Description automatically generated">
            <a:extLst>
              <a:ext uri="{FF2B5EF4-FFF2-40B4-BE49-F238E27FC236}">
                <a16:creationId xmlns:a16="http://schemas.microsoft.com/office/drawing/2014/main" id="{920FA547-5A3C-4683-EDB7-81E200F970D1}"/>
              </a:ext>
            </a:extLst>
          </p:cNvPr>
          <p:cNvPicPr>
            <a:picLocks noChangeAspect="1"/>
          </p:cNvPicPr>
          <p:nvPr userDrawn="1"/>
        </p:nvPicPr>
        <p:blipFill>
          <a:blip r:embed="rId3"/>
          <a:stretch>
            <a:fillRect/>
          </a:stretch>
        </p:blipFill>
        <p:spPr>
          <a:xfrm>
            <a:off x="5000748" y="6458150"/>
            <a:ext cx="1097281" cy="228600"/>
          </a:xfrm>
          <a:prstGeom prst="rect">
            <a:avLst/>
          </a:prstGeom>
        </p:spPr>
      </p:pic>
      <p:pic>
        <p:nvPicPr>
          <p:cNvPr id="17" name="Picture 16" descr="A logo with blue and orange text&#10;&#10;Description automatically generated">
            <a:extLst>
              <a:ext uri="{FF2B5EF4-FFF2-40B4-BE49-F238E27FC236}">
                <a16:creationId xmlns:a16="http://schemas.microsoft.com/office/drawing/2014/main" id="{4B997434-60C7-176F-E0D4-E81D9847620D}"/>
              </a:ext>
            </a:extLst>
          </p:cNvPr>
          <p:cNvPicPr>
            <a:picLocks noChangeAspect="1"/>
          </p:cNvPicPr>
          <p:nvPr userDrawn="1"/>
        </p:nvPicPr>
        <p:blipFill>
          <a:blip r:embed="rId4"/>
          <a:stretch>
            <a:fillRect/>
          </a:stretch>
        </p:blipFill>
        <p:spPr>
          <a:xfrm>
            <a:off x="10445056" y="396037"/>
            <a:ext cx="1352195" cy="570626"/>
          </a:xfrm>
          <a:prstGeom prst="rect">
            <a:avLst/>
          </a:prstGeom>
        </p:spPr>
      </p:pic>
      <p:sp>
        <p:nvSpPr>
          <p:cNvPr id="2" name="Content Placeholder 2">
            <a:extLst>
              <a:ext uri="{FF2B5EF4-FFF2-40B4-BE49-F238E27FC236}">
                <a16:creationId xmlns:a16="http://schemas.microsoft.com/office/drawing/2014/main" id="{82A94FFA-6A54-2408-CC96-6E2D29516235}"/>
              </a:ext>
            </a:extLst>
          </p:cNvPr>
          <p:cNvSpPr>
            <a:spLocks noGrp="1"/>
          </p:cNvSpPr>
          <p:nvPr>
            <p:ph idx="13"/>
          </p:nvPr>
        </p:nvSpPr>
        <p:spPr>
          <a:xfrm>
            <a:off x="5000747" y="1510036"/>
            <a:ext cx="6796501" cy="48119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Slide Number Placeholder 5">
            <a:extLst>
              <a:ext uri="{FF2B5EF4-FFF2-40B4-BE49-F238E27FC236}">
                <a16:creationId xmlns:a16="http://schemas.microsoft.com/office/drawing/2014/main" id="{5FFD6406-ECDC-D762-AD74-03193A77A793}"/>
              </a:ext>
            </a:extLst>
          </p:cNvPr>
          <p:cNvSpPr txBox="1">
            <a:spLocks/>
          </p:cNvSpPr>
          <p:nvPr userDrawn="1"/>
        </p:nvSpPr>
        <p:spPr>
          <a:xfrm>
            <a:off x="11359605" y="6458150"/>
            <a:ext cx="437643" cy="228600"/>
          </a:xfrm>
          <a:prstGeom prst="rect">
            <a:avLst/>
          </a:prstGeom>
        </p:spPr>
        <p:txBody>
          <a:bodyPr vert="horz" lIns="91440" tIns="45720" rIns="91440" bIns="4572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A69646-C82F-834D-AEA1-D46061559697}" type="slidenum">
              <a:rPr lang="en-PT" sz="1000" smtClean="0">
                <a:solidFill>
                  <a:schemeClr val="accent1"/>
                </a:solidFill>
                <a:latin typeface="Arial Nova" panose="020B0504020202020204" pitchFamily="34" charset="0"/>
              </a:rPr>
              <a:pPr/>
              <a:t>‹N°›</a:t>
            </a:fld>
            <a:endParaRPr lang="en-PT" sz="100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7279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75D6A3-299E-3E0A-DAD5-E9C0D71B0D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PT"/>
          </a:p>
        </p:txBody>
      </p:sp>
      <p:sp>
        <p:nvSpPr>
          <p:cNvPr id="3" name="Text Placeholder 2">
            <a:extLst>
              <a:ext uri="{FF2B5EF4-FFF2-40B4-BE49-F238E27FC236}">
                <a16:creationId xmlns:a16="http://schemas.microsoft.com/office/drawing/2014/main" id="{C560C6D6-16E0-3FA5-044A-872A51F935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F4A72BE8-2EE0-8B90-8A7D-0D0CAB4A7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5392E2-90CF-9244-B2CF-27F2AFF6E181}" type="datetimeFigureOut">
              <a:rPr lang="en-PT" smtClean="0"/>
              <a:t>02/26/2025</a:t>
            </a:fld>
            <a:endParaRPr lang="en-PT"/>
          </a:p>
        </p:txBody>
      </p:sp>
      <p:sp>
        <p:nvSpPr>
          <p:cNvPr id="5" name="Footer Placeholder 4">
            <a:extLst>
              <a:ext uri="{FF2B5EF4-FFF2-40B4-BE49-F238E27FC236}">
                <a16:creationId xmlns:a16="http://schemas.microsoft.com/office/drawing/2014/main" id="{DDFD0312-A440-BC33-F654-EBF6896929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T"/>
          </a:p>
        </p:txBody>
      </p:sp>
      <p:sp>
        <p:nvSpPr>
          <p:cNvPr id="6" name="Slide Number Placeholder 5">
            <a:extLst>
              <a:ext uri="{FF2B5EF4-FFF2-40B4-BE49-F238E27FC236}">
                <a16:creationId xmlns:a16="http://schemas.microsoft.com/office/drawing/2014/main" id="{4D398C74-1955-8988-3680-FEB94259DA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A69646-C82F-834D-AEA1-D46061559697}" type="slidenum">
              <a:rPr lang="en-PT" smtClean="0"/>
              <a:t>‹N°›</a:t>
            </a:fld>
            <a:endParaRPr lang="en-PT"/>
          </a:p>
        </p:txBody>
      </p:sp>
    </p:spTree>
    <p:extLst>
      <p:ext uri="{BB962C8B-B14F-4D97-AF65-F5344CB8AC3E}">
        <p14:creationId xmlns:p14="http://schemas.microsoft.com/office/powerpoint/2010/main" val="1352898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8" r:id="rId6"/>
    <p:sldLayoutId id="2147483656" r:id="rId7"/>
    <p:sldLayoutId id="2147483657"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000" kern="1200">
          <a:solidFill>
            <a:schemeClr val="tx1"/>
          </a:solidFill>
          <a:latin typeface="Arial Nova"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75D6A3-299E-3E0A-DAD5-E9C0D71B0D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PT"/>
          </a:p>
        </p:txBody>
      </p:sp>
      <p:sp>
        <p:nvSpPr>
          <p:cNvPr id="3" name="Text Placeholder 2">
            <a:extLst>
              <a:ext uri="{FF2B5EF4-FFF2-40B4-BE49-F238E27FC236}">
                <a16:creationId xmlns:a16="http://schemas.microsoft.com/office/drawing/2014/main" id="{C560C6D6-16E0-3FA5-044A-872A51F935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F4A72BE8-2EE0-8B90-8A7D-0D0CAB4A7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5392E2-90CF-9244-B2CF-27F2AFF6E181}" type="datetimeFigureOut">
              <a:rPr lang="en-PT" smtClean="0"/>
              <a:t>02/26/2025</a:t>
            </a:fld>
            <a:endParaRPr lang="en-PT"/>
          </a:p>
        </p:txBody>
      </p:sp>
      <p:sp>
        <p:nvSpPr>
          <p:cNvPr id="5" name="Footer Placeholder 4">
            <a:extLst>
              <a:ext uri="{FF2B5EF4-FFF2-40B4-BE49-F238E27FC236}">
                <a16:creationId xmlns:a16="http://schemas.microsoft.com/office/drawing/2014/main" id="{DDFD0312-A440-BC33-F654-EBF6896929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T"/>
          </a:p>
        </p:txBody>
      </p:sp>
      <p:sp>
        <p:nvSpPr>
          <p:cNvPr id="6" name="Slide Number Placeholder 5">
            <a:extLst>
              <a:ext uri="{FF2B5EF4-FFF2-40B4-BE49-F238E27FC236}">
                <a16:creationId xmlns:a16="http://schemas.microsoft.com/office/drawing/2014/main" id="{4D398C74-1955-8988-3680-FEB94259DA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A69646-C82F-834D-AEA1-D46061559697}" type="slidenum">
              <a:rPr lang="en-PT" smtClean="0"/>
              <a:t>‹N°›</a:t>
            </a:fld>
            <a:endParaRPr lang="en-PT"/>
          </a:p>
        </p:txBody>
      </p:sp>
    </p:spTree>
    <p:extLst>
      <p:ext uri="{BB962C8B-B14F-4D97-AF65-F5344CB8AC3E}">
        <p14:creationId xmlns:p14="http://schemas.microsoft.com/office/powerpoint/2010/main" val="349214934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000" kern="1200">
          <a:solidFill>
            <a:schemeClr val="tx1"/>
          </a:solidFill>
          <a:latin typeface="Arial Nova"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joinup.ec.europa.eu/sites/default/files/document/2014-06/Semantic%20interoperability%20courses%20-%20Training%20Module%201%20-%20Introductory%20overview_v0.19.pdf"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cirpass2.eu/lighthouse-pilot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C985F-495B-C893-0522-8F9A9C8D9527}"/>
              </a:ext>
            </a:extLst>
          </p:cNvPr>
          <p:cNvSpPr>
            <a:spLocks noGrp="1"/>
          </p:cNvSpPr>
          <p:nvPr>
            <p:ph type="ctrTitle"/>
          </p:nvPr>
        </p:nvSpPr>
        <p:spPr/>
        <p:txBody>
          <a:bodyPr>
            <a:normAutofit fontScale="90000"/>
          </a:bodyPr>
          <a:lstStyle/>
          <a:p>
            <a:r>
              <a:rPr lang="en-GB" smtClean="0"/>
              <a:t/>
            </a:r>
            <a:br>
              <a:rPr lang="en-GB" smtClean="0"/>
            </a:br>
            <a:r>
              <a:rPr lang="en-GB" smtClean="0"/>
              <a:t>Semantic interoperability: What it means for the Digital </a:t>
            </a:r>
            <a:r>
              <a:rPr lang="en-GB"/>
              <a:t>Product </a:t>
            </a:r>
            <a:r>
              <a:rPr lang="en-GB" smtClean="0"/>
              <a:t>Passport</a:t>
            </a:r>
            <a:endParaRPr lang="en-US" dirty="0"/>
          </a:p>
        </p:txBody>
      </p:sp>
      <p:sp>
        <p:nvSpPr>
          <p:cNvPr id="4" name="Text Placeholder 3">
            <a:extLst>
              <a:ext uri="{FF2B5EF4-FFF2-40B4-BE49-F238E27FC236}">
                <a16:creationId xmlns:a16="http://schemas.microsoft.com/office/drawing/2014/main" id="{7808A1F3-2052-E85F-A07A-C6DD1A135564}"/>
              </a:ext>
            </a:extLst>
          </p:cNvPr>
          <p:cNvSpPr>
            <a:spLocks noGrp="1"/>
          </p:cNvSpPr>
          <p:nvPr>
            <p:ph type="body" sz="quarter" idx="11"/>
          </p:nvPr>
        </p:nvSpPr>
        <p:spPr>
          <a:xfrm>
            <a:off x="936626" y="4687605"/>
            <a:ext cx="5948806" cy="422274"/>
          </a:xfrm>
        </p:spPr>
        <p:txBody>
          <a:bodyPr>
            <a:normAutofit/>
          </a:bodyPr>
          <a:lstStyle/>
          <a:p>
            <a:r>
              <a:rPr lang="en-US" dirty="0" smtClean="0"/>
              <a:t>Carolynn Bernier (CEA)</a:t>
            </a:r>
            <a:endParaRPr lang="en-US" dirty="0"/>
          </a:p>
        </p:txBody>
      </p:sp>
      <p:sp>
        <p:nvSpPr>
          <p:cNvPr id="5" name="Text Placeholder 4">
            <a:extLst>
              <a:ext uri="{FF2B5EF4-FFF2-40B4-BE49-F238E27FC236}">
                <a16:creationId xmlns:a16="http://schemas.microsoft.com/office/drawing/2014/main" id="{96BB21D7-2DB4-07A5-53D5-2BA4D4EDDB00}"/>
              </a:ext>
            </a:extLst>
          </p:cNvPr>
          <p:cNvSpPr>
            <a:spLocks noGrp="1"/>
          </p:cNvSpPr>
          <p:nvPr>
            <p:ph type="body" sz="quarter" idx="12"/>
          </p:nvPr>
        </p:nvSpPr>
        <p:spPr>
          <a:xfrm>
            <a:off x="936172" y="5792610"/>
            <a:ext cx="7627272" cy="272598"/>
          </a:xfrm>
        </p:spPr>
        <p:txBody>
          <a:bodyPr>
            <a:normAutofit lnSpcReduction="10000"/>
          </a:bodyPr>
          <a:lstStyle/>
          <a:p>
            <a:r>
              <a:rPr lang="en-US" smtClean="0"/>
              <a:t>February 5, 2025</a:t>
            </a:r>
            <a:endParaRPr lang="en-US" dirty="0"/>
          </a:p>
        </p:txBody>
      </p:sp>
      <p:sp>
        <p:nvSpPr>
          <p:cNvPr id="6" name="Subtitle 2">
            <a:extLst>
              <a:ext uri="{FF2B5EF4-FFF2-40B4-BE49-F238E27FC236}">
                <a16:creationId xmlns:a16="http://schemas.microsoft.com/office/drawing/2014/main" id="{28DFF358-2810-381F-8392-664103B57871}"/>
              </a:ext>
            </a:extLst>
          </p:cNvPr>
          <p:cNvSpPr txBox="1">
            <a:spLocks/>
          </p:cNvSpPr>
          <p:nvPr/>
        </p:nvSpPr>
        <p:spPr>
          <a:xfrm>
            <a:off x="936172" y="5290416"/>
            <a:ext cx="9007929" cy="3216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1"/>
              </a:buClr>
              <a:buFont typeface="Wingdings" pitchFamily="2" charset="2"/>
              <a:buNone/>
              <a:defRPr lang="en-PT" sz="2800" kern="1200" dirty="0">
                <a:solidFill>
                  <a:srgbClr val="01364D"/>
                </a:solidFill>
                <a:latin typeface="Arial Nova" panose="020B0504020202020204" pitchFamily="34" charset="0"/>
                <a:ea typeface="+mj-ea"/>
                <a:cs typeface="+mj-cs"/>
              </a:defRPr>
            </a:lvl1pPr>
            <a:lvl2pPr marL="457200" indent="0" algn="ctr" defTabSz="914400" rtl="0" eaLnBrk="1" latinLnBrk="0" hangingPunct="1">
              <a:lnSpc>
                <a:spcPct val="90000"/>
              </a:lnSpc>
              <a:spcBef>
                <a:spcPts val="500"/>
              </a:spcBef>
              <a:buClr>
                <a:schemeClr val="accent1"/>
              </a:buClr>
              <a:buFont typeface="Courier New" panose="02070309020205020404" pitchFamily="49" charset="0"/>
              <a:buNone/>
              <a:defRPr sz="2000" kern="1200">
                <a:solidFill>
                  <a:schemeClr val="tx1"/>
                </a:solidFill>
                <a:latin typeface="Arial Nova" panose="020B0504020202020204" pitchFamily="34" charset="0"/>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Arial Nova" panose="020B0504020202020204" pitchFamily="34" charset="0"/>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Arial Nova" panose="020B0504020202020204" pitchFamily="34" charset="0"/>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Arial Nova" panose="020B05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smtClean="0">
                <a:solidFill>
                  <a:srgbClr val="02364D"/>
                </a:solidFill>
                <a:latin typeface="Arial Nova"/>
                <a:ea typeface="Roboto"/>
              </a:rPr>
              <a:t>CIRPASS-2 Coordinator</a:t>
            </a:r>
            <a:endParaRPr lang="en-US" sz="2000" dirty="0"/>
          </a:p>
        </p:txBody>
      </p:sp>
    </p:spTree>
    <p:extLst>
      <p:ext uri="{BB962C8B-B14F-4D97-AF65-F5344CB8AC3E}">
        <p14:creationId xmlns:p14="http://schemas.microsoft.com/office/powerpoint/2010/main" val="1015732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1418B-3E69-4F64-90ED-04B2F6F658D2}"/>
              </a:ext>
            </a:extLst>
          </p:cNvPr>
          <p:cNvSpPr>
            <a:spLocks noGrp="1"/>
          </p:cNvSpPr>
          <p:nvPr>
            <p:ph type="title"/>
          </p:nvPr>
        </p:nvSpPr>
        <p:spPr/>
        <p:txBody>
          <a:bodyPr/>
          <a:lstStyle/>
          <a:p>
            <a:r>
              <a:rPr lang="en-GB"/>
              <a:t>Why is the DPP System an incredible opportunity?</a:t>
            </a:r>
            <a:endParaRPr lang="en-PT"/>
          </a:p>
        </p:txBody>
      </p:sp>
      <p:sp>
        <p:nvSpPr>
          <p:cNvPr id="3" name="Content Placeholder 2">
            <a:extLst>
              <a:ext uri="{FF2B5EF4-FFF2-40B4-BE49-F238E27FC236}">
                <a16:creationId xmlns:a16="http://schemas.microsoft.com/office/drawing/2014/main" id="{CBD1AC60-150C-CA11-D84B-C46B64F107A9}"/>
              </a:ext>
            </a:extLst>
          </p:cNvPr>
          <p:cNvSpPr>
            <a:spLocks noGrp="1"/>
          </p:cNvSpPr>
          <p:nvPr>
            <p:ph idx="13"/>
          </p:nvPr>
        </p:nvSpPr>
        <p:spPr>
          <a:xfrm>
            <a:off x="483895" y="1510035"/>
            <a:ext cx="11221171" cy="501645"/>
          </a:xfrm>
        </p:spPr>
        <p:txBody>
          <a:bodyPr/>
          <a:lstStyle/>
          <a:p>
            <a:r>
              <a:rPr kumimoji="0" lang="en-GB" sz="2400" b="1" i="0" u="none" strike="noStrike" kern="1200" cap="none" spc="0" normalizeH="0" baseline="0" noProof="0">
                <a:ln>
                  <a:noFill/>
                </a:ln>
                <a:solidFill>
                  <a:srgbClr val="04364D"/>
                </a:solidFill>
                <a:effectLst/>
                <a:uLnTx/>
                <a:uFillTx/>
                <a:latin typeface="Calibri" panose="020F0502020204030204"/>
                <a:ea typeface="+mn-ea"/>
                <a:cs typeface="+mn-cs"/>
              </a:rPr>
              <a:t>Vision:</a:t>
            </a:r>
            <a:r>
              <a:rPr kumimoji="0" lang="en-GB" sz="2400" b="0" i="0" u="none" strike="noStrike" kern="1200" cap="none" spc="0" normalizeH="0" baseline="0" noProof="0">
                <a:ln>
                  <a:noFill/>
                </a:ln>
                <a:solidFill>
                  <a:srgbClr val="04364D"/>
                </a:solidFill>
                <a:effectLst/>
                <a:uLnTx/>
                <a:uFillTx/>
                <a:latin typeface="Calibri" panose="020F0502020204030204"/>
                <a:ea typeface="+mn-ea"/>
                <a:cs typeface="+mn-cs"/>
              </a:rPr>
              <a:t> The DPP links the EU internal market to the data economy.</a:t>
            </a:r>
          </a:p>
          <a:p>
            <a:endParaRPr lang="en-PT"/>
          </a:p>
        </p:txBody>
      </p:sp>
      <p:sp>
        <p:nvSpPr>
          <p:cNvPr id="5" name="Rectangle 4">
            <a:extLst>
              <a:ext uri="{FF2B5EF4-FFF2-40B4-BE49-F238E27FC236}">
                <a16:creationId xmlns:a16="http://schemas.microsoft.com/office/drawing/2014/main" id="{C43C965C-CA3E-C0F6-5C2B-3C4373CF851F}"/>
              </a:ext>
            </a:extLst>
          </p:cNvPr>
          <p:cNvSpPr/>
          <p:nvPr/>
        </p:nvSpPr>
        <p:spPr>
          <a:xfrm>
            <a:off x="9366233" y="2301299"/>
            <a:ext cx="2400213" cy="584775"/>
          </a:xfrm>
          <a:prstGeom prst="rect">
            <a:avLst/>
          </a:prstGeom>
        </p:spPr>
        <p:txBody>
          <a:bodyPr wrap="square">
            <a:spAutoFit/>
          </a:bodyPr>
          <a:lstStyle/>
          <a:p>
            <a:r>
              <a:rPr lang="en-US" sz="1600" b="1" dirty="0" smtClean="0">
                <a:solidFill>
                  <a:schemeClr val="accent4"/>
                </a:solidFill>
                <a:latin typeface="Arial Nova" panose="020B0504020202020204" pitchFamily="34" charset="0"/>
              </a:rPr>
              <a:t>The DPP is not just a regulatory tool.</a:t>
            </a:r>
            <a:endParaRPr lang="en-GB" sz="1600" b="1" dirty="0">
              <a:solidFill>
                <a:schemeClr val="accent4"/>
              </a:solidFill>
              <a:latin typeface="Arial Nova" panose="020B0504020202020204" pitchFamily="34" charset="0"/>
            </a:endParaRPr>
          </a:p>
        </p:txBody>
      </p:sp>
      <p:sp>
        <p:nvSpPr>
          <p:cNvPr id="6" name="Ellipse 4">
            <a:extLst>
              <a:ext uri="{FF2B5EF4-FFF2-40B4-BE49-F238E27FC236}">
                <a16:creationId xmlns:a16="http://schemas.microsoft.com/office/drawing/2014/main" id="{31145A85-E938-C838-E1BC-68217C0DFB0E}"/>
              </a:ext>
            </a:extLst>
          </p:cNvPr>
          <p:cNvSpPr/>
          <p:nvPr/>
        </p:nvSpPr>
        <p:spPr>
          <a:xfrm>
            <a:off x="1376285" y="2152917"/>
            <a:ext cx="8392123" cy="4381237"/>
          </a:xfrm>
          <a:prstGeom prst="ellipse">
            <a:avLst/>
          </a:prstGeom>
          <a:solidFill>
            <a:srgbClr val="E5F2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Ellipse 5">
            <a:extLst>
              <a:ext uri="{FF2B5EF4-FFF2-40B4-BE49-F238E27FC236}">
                <a16:creationId xmlns:a16="http://schemas.microsoft.com/office/drawing/2014/main" id="{3F6022E1-DD32-ACFC-0AD7-82C33023EE95}"/>
              </a:ext>
            </a:extLst>
          </p:cNvPr>
          <p:cNvSpPr/>
          <p:nvPr/>
        </p:nvSpPr>
        <p:spPr>
          <a:xfrm>
            <a:off x="3900690" y="2908073"/>
            <a:ext cx="3211275" cy="30194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white"/>
                </a:solidFill>
                <a:effectLst/>
                <a:uLnTx/>
                <a:uFillTx/>
                <a:latin typeface="Arial Nova" panose="020B0504020202020204" pitchFamily="34" charset="0"/>
              </a:rPr>
              <a:t> </a:t>
            </a:r>
            <a:r>
              <a:rPr kumimoji="0" lang="en-US" sz="1500" b="0" i="0" u="none" strike="noStrike" kern="1200" cap="none" spc="0" normalizeH="0" baseline="0" noProof="0">
                <a:ln>
                  <a:noFill/>
                </a:ln>
                <a:solidFill>
                  <a:prstClr val="white"/>
                </a:solidFill>
                <a:effectLst/>
                <a:uLnTx/>
                <a:uFillTx/>
                <a:latin typeface="Arial Nova" panose="020B0504020202020204" pitchFamily="34" charset="0"/>
              </a:rPr>
              <a:t>Based on </a:t>
            </a:r>
            <a:r>
              <a:rPr kumimoji="0" lang="en-GB" sz="1500" b="0" i="0" u="none" strike="noStrike" kern="1200" cap="none" spc="0" normalizeH="0" baseline="0">
                <a:ln>
                  <a:noFill/>
                </a:ln>
                <a:solidFill>
                  <a:prstClr val="white"/>
                </a:solidFill>
                <a:effectLst/>
                <a:uLnTx/>
                <a:uFillTx/>
                <a:latin typeface="Arial Nova" panose="020B0504020202020204" pitchFamily="34" charset="0"/>
              </a:rPr>
              <a:t>standardised</a:t>
            </a:r>
            <a:r>
              <a:rPr kumimoji="0" lang="en-US" sz="1500" b="0" i="0" u="none" strike="noStrike" kern="1200" cap="none" spc="0" normalizeH="0" baseline="0" noProof="0">
                <a:ln>
                  <a:noFill/>
                </a:ln>
                <a:solidFill>
                  <a:prstClr val="white"/>
                </a:solidFill>
                <a:effectLst/>
                <a:uLnTx/>
                <a:uFillTx/>
                <a:latin typeface="Arial Nova" panose="020B0504020202020204" pitchFamily="34" charset="0"/>
              </a:rPr>
              <a:t> data exchange protocols</a:t>
            </a:r>
            <a:endParaRPr kumimoji="0" lang="en-US" sz="1500" b="1" i="0" u="sng" strike="noStrike" kern="1200" cap="none" spc="0" normalizeH="0" baseline="0" noProof="0">
              <a:ln>
                <a:noFill/>
              </a:ln>
              <a:solidFill>
                <a:prstClr val="white"/>
              </a:solidFill>
              <a:effectLst/>
              <a:uLnTx/>
              <a:uFillTx/>
              <a:latin typeface="Arial Nova" panose="020B05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rial Nova" panose="020B05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Arial Nova" panose="020B0504020202020204" pitchFamily="34" charset="0"/>
              </a:rPr>
              <a:t>Containing sector-specific </a:t>
            </a:r>
            <a:r>
              <a:rPr kumimoji="0" lang="en-US" sz="1500" b="1" i="0" u="sng" strike="noStrike" kern="1200" cap="none" spc="0" normalizeH="0" baseline="0" noProof="0">
                <a:ln>
                  <a:noFill/>
                </a:ln>
                <a:solidFill>
                  <a:prstClr val="white"/>
                </a:solidFill>
                <a:effectLst/>
                <a:uLnTx/>
                <a:uFillTx/>
                <a:latin typeface="Arial Nova" panose="020B0504020202020204" pitchFamily="34" charset="0"/>
              </a:rPr>
              <a:t>mandatory</a:t>
            </a:r>
            <a:r>
              <a:rPr kumimoji="0" lang="en-US" sz="1500" b="0" i="0" u="none" strike="noStrike" kern="1200" cap="none" spc="0" normalizeH="0" baseline="0" noProof="0">
                <a:ln>
                  <a:noFill/>
                </a:ln>
                <a:solidFill>
                  <a:prstClr val="white"/>
                </a:solidFill>
                <a:effectLst/>
                <a:uLnTx/>
                <a:uFillTx/>
                <a:latin typeface="Arial Nova" panose="020B0504020202020204" pitchFamily="34" charset="0"/>
              </a:rPr>
              <a:t> sustainability &amp; circularity information</a:t>
            </a:r>
          </a:p>
        </p:txBody>
      </p:sp>
      <p:sp>
        <p:nvSpPr>
          <p:cNvPr id="8" name="Rectangle 7">
            <a:extLst>
              <a:ext uri="{FF2B5EF4-FFF2-40B4-BE49-F238E27FC236}">
                <a16:creationId xmlns:a16="http://schemas.microsoft.com/office/drawing/2014/main" id="{203DCDCF-F855-0030-9251-A2332E82FF00}"/>
              </a:ext>
            </a:extLst>
          </p:cNvPr>
          <p:cNvSpPr/>
          <p:nvPr/>
        </p:nvSpPr>
        <p:spPr>
          <a:xfrm>
            <a:off x="4452411" y="3215138"/>
            <a:ext cx="2035787" cy="1048156"/>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w="0"/>
                <a:solidFill>
                  <a:srgbClr val="FFFFFF"/>
                </a:solidFill>
                <a:effectLst>
                  <a:outerShdw blurRad="38100" dist="19050" dir="2700000" algn="tl" rotWithShape="0">
                    <a:srgbClr val="262626">
                      <a:alpha val="40000"/>
                    </a:srgbClr>
                  </a:outerShdw>
                </a:effectLst>
                <a:uLnTx/>
                <a:uFillTx/>
                <a:latin typeface="Arial Nova" panose="020B0504020202020204" pitchFamily="34" charset="0"/>
              </a:rPr>
              <a:t>Mandatory</a:t>
            </a:r>
          </a:p>
        </p:txBody>
      </p:sp>
      <p:sp>
        <p:nvSpPr>
          <p:cNvPr id="9" name="Rectangle 8">
            <a:extLst>
              <a:ext uri="{FF2B5EF4-FFF2-40B4-BE49-F238E27FC236}">
                <a16:creationId xmlns:a16="http://schemas.microsoft.com/office/drawing/2014/main" id="{0CA92A5B-2895-ED1E-556E-7B0DC2A15B31}"/>
              </a:ext>
            </a:extLst>
          </p:cNvPr>
          <p:cNvSpPr/>
          <p:nvPr/>
        </p:nvSpPr>
        <p:spPr>
          <a:xfrm>
            <a:off x="6798372" y="3371057"/>
            <a:ext cx="2956578"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DPP onboarding: Data reuse</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10" name="Rectangle 9">
            <a:extLst>
              <a:ext uri="{FF2B5EF4-FFF2-40B4-BE49-F238E27FC236}">
                <a16:creationId xmlns:a16="http://schemas.microsoft.com/office/drawing/2014/main" id="{973922E0-2136-1112-CE49-675758FC26C7}"/>
              </a:ext>
            </a:extLst>
          </p:cNvPr>
          <p:cNvSpPr/>
          <p:nvPr/>
        </p:nvSpPr>
        <p:spPr>
          <a:xfrm>
            <a:off x="3575720" y="5333172"/>
            <a:ext cx="4110070" cy="1048156"/>
          </a:xfrm>
          <a:prstGeom prst="rect">
            <a:avLst/>
          </a:prstGeom>
          <a:noFill/>
        </p:spPr>
        <p:txBody>
          <a:bodyPr wrap="none" lIns="91440" tIns="45720" rIns="91440" bIns="45720">
            <a:prstTxWarp prst="textArchDown">
              <a:avLst>
                <a:gd name="adj" fmla="val 139877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w="0"/>
                <a:solidFill>
                  <a:srgbClr val="262626"/>
                </a:solidFill>
                <a:effectLst>
                  <a:outerShdw blurRad="38100" dist="19050" dir="2700000" algn="tl" rotWithShape="0">
                    <a:srgbClr val="262626">
                      <a:alpha val="40000"/>
                    </a:srgbClr>
                  </a:outerShdw>
                </a:effectLst>
                <a:uLnTx/>
                <a:uFillTx/>
                <a:latin typeface="Arial Nova" panose="020B0504020202020204" pitchFamily="34" charset="0"/>
              </a:rPr>
              <a:t>Non mandatory</a:t>
            </a:r>
          </a:p>
        </p:txBody>
      </p:sp>
      <p:sp>
        <p:nvSpPr>
          <p:cNvPr id="11" name="Rectangle 10">
            <a:extLst>
              <a:ext uri="{FF2B5EF4-FFF2-40B4-BE49-F238E27FC236}">
                <a16:creationId xmlns:a16="http://schemas.microsoft.com/office/drawing/2014/main" id="{2C309704-9DEE-93D2-9172-249087EFA320}"/>
              </a:ext>
            </a:extLst>
          </p:cNvPr>
          <p:cNvSpPr/>
          <p:nvPr/>
        </p:nvSpPr>
        <p:spPr>
          <a:xfrm>
            <a:off x="7127830" y="4366473"/>
            <a:ext cx="2535791"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rgbClr val="262626"/>
                </a:solidFill>
                <a:latin typeface="Arial Nova" panose="020B0504020202020204" pitchFamily="34" charset="0"/>
              </a:rPr>
              <a:t>Related</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 </a:t>
            </a:r>
            <a:r>
              <a:rPr kumimoji="0" lang="en-US" sz="1500" b="1" i="0" u="none" strike="noStrike" kern="1200" cap="none" spc="0" normalizeH="0" baseline="0" noProof="0" dirty="0">
                <a:ln>
                  <a:noFill/>
                </a:ln>
                <a:solidFill>
                  <a:srgbClr val="262626"/>
                </a:solidFill>
                <a:effectLst/>
                <a:uLnTx/>
                <a:uFillTx/>
                <a:latin typeface="Arial Nova" panose="020B0504020202020204" pitchFamily="34" charset="0"/>
              </a:rPr>
              <a:t>Digital </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technologies (</a:t>
            </a:r>
            <a:r>
              <a:rPr kumimoji="0" lang="en-US" sz="1500" b="1" i="0" u="none" strike="noStrike" kern="1200" cap="none" spc="0" normalizeH="0" baseline="0" noProof="0" dirty="0" err="1" smtClean="0">
                <a:ln>
                  <a:noFill/>
                </a:ln>
                <a:solidFill>
                  <a:srgbClr val="262626"/>
                </a:solidFill>
                <a:effectLst/>
                <a:uLnTx/>
                <a:uFillTx/>
                <a:latin typeface="Arial Nova" panose="020B0504020202020204" pitchFamily="34" charset="0"/>
              </a:rPr>
              <a:t>IoT</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 DLT</a:t>
            </a:r>
            <a:r>
              <a:rPr kumimoji="0" lang="en-US" sz="1500" b="1" i="0" u="none" strike="noStrike" kern="1200" cap="none" spc="0" normalizeH="0" baseline="0" noProof="0" dirty="0">
                <a:ln>
                  <a:noFill/>
                </a:ln>
                <a:solidFill>
                  <a:srgbClr val="262626"/>
                </a:solidFill>
                <a:effectLst/>
                <a:uLnTx/>
                <a:uFillTx/>
                <a:latin typeface="Arial Nova" panose="020B0504020202020204" pitchFamily="34" charset="0"/>
              </a:rPr>
              <a:t>, VC, DIDs, Digital Twins, </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AI, …)</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12" name="Rectangle 11">
            <a:extLst>
              <a:ext uri="{FF2B5EF4-FFF2-40B4-BE49-F238E27FC236}">
                <a16:creationId xmlns:a16="http://schemas.microsoft.com/office/drawing/2014/main" id="{DCDA4890-67BF-C4F5-ED31-FE9FAA7856D4}"/>
              </a:ext>
            </a:extLst>
          </p:cNvPr>
          <p:cNvSpPr/>
          <p:nvPr/>
        </p:nvSpPr>
        <p:spPr>
          <a:xfrm>
            <a:off x="2465290" y="2727954"/>
            <a:ext cx="1953085"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srgbClr val="262626"/>
                </a:solidFill>
                <a:latin typeface="Arial Nova" panose="020B0504020202020204" pitchFamily="34" charset="0"/>
              </a:rPr>
              <a:t>U</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se of DPP in non-regulated</a:t>
            </a:r>
            <a:r>
              <a:rPr kumimoji="0" lang="en-US" sz="1500" b="1" i="0" u="none" strike="noStrike" kern="1200" cap="none" spc="0" normalizeH="0" noProof="0" dirty="0" smtClean="0">
                <a:ln>
                  <a:noFill/>
                </a:ln>
                <a:solidFill>
                  <a:srgbClr val="262626"/>
                </a:solidFill>
                <a:effectLst/>
                <a:uLnTx/>
                <a:uFillTx/>
                <a:latin typeface="Arial Nova" panose="020B0504020202020204" pitchFamily="34" charset="0"/>
              </a:rPr>
              <a:t> sectors</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13" name="Rectangle 12">
            <a:extLst>
              <a:ext uri="{FF2B5EF4-FFF2-40B4-BE49-F238E27FC236}">
                <a16:creationId xmlns:a16="http://schemas.microsoft.com/office/drawing/2014/main" id="{680D760A-8352-0C69-A591-544C663D7ED3}"/>
              </a:ext>
            </a:extLst>
          </p:cNvPr>
          <p:cNvSpPr/>
          <p:nvPr/>
        </p:nvSpPr>
        <p:spPr>
          <a:xfrm>
            <a:off x="6840175" y="5256381"/>
            <a:ext cx="2101832"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Ontologies</a:t>
            </a:r>
            <a:r>
              <a:rPr kumimoji="0" lang="en-US" sz="1500" b="1" i="0" u="none" strike="noStrike" kern="1200" cap="none" spc="0" normalizeH="0" noProof="0" dirty="0" smtClean="0">
                <a:ln>
                  <a:noFill/>
                </a:ln>
                <a:solidFill>
                  <a:srgbClr val="262626"/>
                </a:solidFill>
                <a:effectLst/>
                <a:uLnTx/>
                <a:uFillTx/>
                <a:latin typeface="Arial Nova" panose="020B0504020202020204" pitchFamily="34" charset="0"/>
              </a:rPr>
              <a:t> </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related to  the DPP (e.g. LCA)</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14" name="Rectangle 13">
            <a:extLst>
              <a:ext uri="{FF2B5EF4-FFF2-40B4-BE49-F238E27FC236}">
                <a16:creationId xmlns:a16="http://schemas.microsoft.com/office/drawing/2014/main" id="{0F13C06C-4501-3B60-FCFE-3B0E76E58A00}"/>
              </a:ext>
            </a:extLst>
          </p:cNvPr>
          <p:cNvSpPr/>
          <p:nvPr/>
        </p:nvSpPr>
        <p:spPr>
          <a:xfrm>
            <a:off x="1607853" y="3666416"/>
            <a:ext cx="2083585"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262626"/>
                </a:solidFill>
                <a:effectLst/>
                <a:uLnTx/>
                <a:uFillTx/>
                <a:latin typeface="Arial Nova" panose="020B0504020202020204" pitchFamily="34" charset="0"/>
              </a:rPr>
              <a:t>Data-enabled circular business </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models, beyond regulation</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15" name="Flèche droite 14">
            <a:extLst>
              <a:ext uri="{FF2B5EF4-FFF2-40B4-BE49-F238E27FC236}">
                <a16:creationId xmlns:a16="http://schemas.microsoft.com/office/drawing/2014/main" id="{3E022C8F-5179-33E7-9A88-EC87448B44B8}"/>
              </a:ext>
            </a:extLst>
          </p:cNvPr>
          <p:cNvSpPr/>
          <p:nvPr/>
        </p:nvSpPr>
        <p:spPr>
          <a:xfrm>
            <a:off x="4175321" y="3781839"/>
            <a:ext cx="369930" cy="30835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6" name="Flèche droite 15">
            <a:extLst>
              <a:ext uri="{FF2B5EF4-FFF2-40B4-BE49-F238E27FC236}">
                <a16:creationId xmlns:a16="http://schemas.microsoft.com/office/drawing/2014/main" id="{95FF5331-B59E-A88A-C5D1-FCBF5758554D}"/>
              </a:ext>
            </a:extLst>
          </p:cNvPr>
          <p:cNvSpPr/>
          <p:nvPr/>
        </p:nvSpPr>
        <p:spPr>
          <a:xfrm>
            <a:off x="4142272" y="4604600"/>
            <a:ext cx="369930" cy="30835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7" name="Rectangle 16">
            <a:extLst>
              <a:ext uri="{FF2B5EF4-FFF2-40B4-BE49-F238E27FC236}">
                <a16:creationId xmlns:a16="http://schemas.microsoft.com/office/drawing/2014/main" id="{45459B1D-0EE3-BBB4-F1EE-C9E460CF2E01}"/>
              </a:ext>
            </a:extLst>
          </p:cNvPr>
          <p:cNvSpPr/>
          <p:nvPr/>
        </p:nvSpPr>
        <p:spPr>
          <a:xfrm>
            <a:off x="1854018" y="4612772"/>
            <a:ext cx="2143582"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DPP &amp; supply-chain </a:t>
            </a:r>
            <a:r>
              <a:rPr kumimoji="0" lang="en-US" sz="1500" b="1" i="0" u="none" strike="noStrike" kern="1200" cap="none" spc="0" normalizeH="0" baseline="0" noProof="0" dirty="0">
                <a:ln>
                  <a:noFill/>
                </a:ln>
                <a:solidFill>
                  <a:srgbClr val="262626"/>
                </a:solidFill>
                <a:effectLst/>
                <a:uLnTx/>
                <a:uFillTx/>
                <a:latin typeface="Arial Nova" panose="020B0504020202020204" pitchFamily="34" charset="0"/>
              </a:rPr>
              <a:t>ESG </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traceability tools</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19" name="Rectangle 18">
            <a:extLst>
              <a:ext uri="{FF2B5EF4-FFF2-40B4-BE49-F238E27FC236}">
                <a16:creationId xmlns:a16="http://schemas.microsoft.com/office/drawing/2014/main" id="{16DED480-D2FA-1CB5-8BA0-4671326105B8}"/>
              </a:ext>
            </a:extLst>
          </p:cNvPr>
          <p:cNvSpPr/>
          <p:nvPr/>
        </p:nvSpPr>
        <p:spPr>
          <a:xfrm>
            <a:off x="4682051" y="5013176"/>
            <a:ext cx="1519003" cy="784376"/>
          </a:xfrm>
          <a:prstGeom prst="rect">
            <a:avLst/>
          </a:prstGeom>
          <a:noFill/>
        </p:spPr>
        <p:txBody>
          <a:bodyPr wrap="none" lIns="91440" tIns="45720" rIns="91440" bIns="45720">
            <a:prstTxWarp prst="textArchDown">
              <a:avLst>
                <a:gd name="adj" fmla="val 360143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0"/>
                <a:solidFill>
                  <a:srgbClr val="FFFFFF"/>
                </a:solidFill>
                <a:effectLst>
                  <a:outerShdw blurRad="38100" dist="19050" dir="2700000" algn="tl" rotWithShape="0">
                    <a:srgbClr val="262626">
                      <a:alpha val="40000"/>
                    </a:srgbClr>
                  </a:outerShdw>
                </a:effectLst>
                <a:uLnTx/>
                <a:uFillTx/>
                <a:latin typeface="Arial Nova" panose="020B0504020202020204" pitchFamily="34" charset="0"/>
              </a:rPr>
              <a:t>EU DPP</a:t>
            </a:r>
          </a:p>
        </p:txBody>
      </p:sp>
      <p:sp>
        <p:nvSpPr>
          <p:cNvPr id="20" name="Rectangle 19">
            <a:extLst>
              <a:ext uri="{FF2B5EF4-FFF2-40B4-BE49-F238E27FC236}">
                <a16:creationId xmlns:a16="http://schemas.microsoft.com/office/drawing/2014/main" id="{58A78C20-7043-C74B-8E90-B7FA71D14465}"/>
              </a:ext>
            </a:extLst>
          </p:cNvPr>
          <p:cNvSpPr/>
          <p:nvPr/>
        </p:nvSpPr>
        <p:spPr>
          <a:xfrm>
            <a:off x="3826250" y="2220142"/>
            <a:ext cx="2624600" cy="553998"/>
          </a:xfrm>
          <a:prstGeom prst="rect">
            <a:avLst/>
          </a:prstGeom>
        </p:spPr>
        <p:txBody>
          <a:bodyPr wrap="square">
            <a:spAutoFit/>
          </a:bodyPr>
          <a:lstStyle/>
          <a:p>
            <a:pPr lvl="0" algn="ctr">
              <a:defRPr/>
            </a:pPr>
            <a:r>
              <a:rPr lang="en-US" sz="1500" b="1" dirty="0">
                <a:solidFill>
                  <a:srgbClr val="262626"/>
                </a:solidFill>
                <a:latin typeface="Arial Nova" panose="020B0504020202020204" pitchFamily="34" charset="0"/>
              </a:rPr>
              <a:t>Connection to </a:t>
            </a:r>
            <a:r>
              <a:rPr lang="en-US" sz="1500" b="1" dirty="0" smtClean="0">
                <a:solidFill>
                  <a:srgbClr val="262626"/>
                </a:solidFill>
                <a:latin typeface="Arial Nova" panose="020B0504020202020204" pitchFamily="34" charset="0"/>
              </a:rPr>
              <a:t>Manufacturing &amp; Green Deal Data Spaces</a:t>
            </a:r>
            <a:endParaRPr lang="en-US" sz="1500" b="1" u="sng" dirty="0">
              <a:solidFill>
                <a:srgbClr val="262626"/>
              </a:solidFill>
              <a:latin typeface="Arial Nova" panose="020B0504020202020204" pitchFamily="34" charset="0"/>
            </a:endParaRPr>
          </a:p>
        </p:txBody>
      </p:sp>
      <p:sp>
        <p:nvSpPr>
          <p:cNvPr id="21" name="Rectangle 20">
            <a:extLst>
              <a:ext uri="{FF2B5EF4-FFF2-40B4-BE49-F238E27FC236}">
                <a16:creationId xmlns:a16="http://schemas.microsoft.com/office/drawing/2014/main" id="{E2576C17-9395-1D7E-3DC9-C8477DCBCDF3}"/>
              </a:ext>
            </a:extLst>
          </p:cNvPr>
          <p:cNvSpPr/>
          <p:nvPr/>
        </p:nvSpPr>
        <p:spPr>
          <a:xfrm>
            <a:off x="2807372" y="5567492"/>
            <a:ext cx="227311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EU DPP vs.          </a:t>
            </a:r>
            <a:r>
              <a:rPr kumimoji="0" lang="en-US" sz="1500" b="1" i="0" u="none" strike="noStrike" kern="1200" cap="none" spc="0" normalizeH="0" baseline="0" noProof="0" dirty="0">
                <a:ln>
                  <a:noFill/>
                </a:ln>
                <a:solidFill>
                  <a:srgbClr val="262626"/>
                </a:solidFill>
                <a:effectLst/>
                <a:uLnTx/>
                <a:uFillTx/>
                <a:latin typeface="Arial Nova" panose="020B0504020202020204" pitchFamily="34" charset="0"/>
              </a:rPr>
              <a:t>international DPPs</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23" name="Rectangle 22">
            <a:extLst>
              <a:ext uri="{FF2B5EF4-FFF2-40B4-BE49-F238E27FC236}">
                <a16:creationId xmlns:a16="http://schemas.microsoft.com/office/drawing/2014/main" id="{1497251E-71E8-74A6-6130-13B50C3F71C8}"/>
              </a:ext>
            </a:extLst>
          </p:cNvPr>
          <p:cNvSpPr/>
          <p:nvPr/>
        </p:nvSpPr>
        <p:spPr>
          <a:xfrm>
            <a:off x="6445098" y="2650089"/>
            <a:ext cx="1762828"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dirty="0" smtClean="0">
                <a:ln>
                  <a:noFill/>
                </a:ln>
                <a:solidFill>
                  <a:srgbClr val="262626"/>
                </a:solidFill>
                <a:effectLst/>
                <a:uLnTx/>
                <a:uFillTx/>
                <a:latin typeface="Arial Nova" panose="020B0504020202020204" pitchFamily="34" charset="0"/>
              </a:rPr>
              <a:t>Digitalisation tools for </a:t>
            </a:r>
            <a:r>
              <a:rPr kumimoji="0" lang="en-GB" sz="1500" b="1" i="0" u="none" strike="noStrike" kern="1200" cap="none" spc="0" normalizeH="0" baseline="0" dirty="0">
                <a:ln>
                  <a:noFill/>
                </a:ln>
                <a:solidFill>
                  <a:srgbClr val="262626"/>
                </a:solidFill>
                <a:effectLst/>
                <a:uLnTx/>
                <a:uFillTx/>
                <a:latin typeface="Arial Nova" panose="020B0504020202020204" pitchFamily="34" charset="0"/>
              </a:rPr>
              <a:t>EU industry</a:t>
            </a:r>
          </a:p>
        </p:txBody>
      </p:sp>
      <p:sp>
        <p:nvSpPr>
          <p:cNvPr id="27" name="Rectangle 26">
            <a:extLst>
              <a:ext uri="{FF2B5EF4-FFF2-40B4-BE49-F238E27FC236}">
                <a16:creationId xmlns:a16="http://schemas.microsoft.com/office/drawing/2014/main" id="{680D760A-8352-0C69-A591-544C663D7ED3}"/>
              </a:ext>
            </a:extLst>
          </p:cNvPr>
          <p:cNvSpPr/>
          <p:nvPr/>
        </p:nvSpPr>
        <p:spPr>
          <a:xfrm>
            <a:off x="6295380" y="5839718"/>
            <a:ext cx="2101832"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Customs &amp; DPP</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28" name="Rectangle 27">
            <a:extLst>
              <a:ext uri="{FF2B5EF4-FFF2-40B4-BE49-F238E27FC236}">
                <a16:creationId xmlns:a16="http://schemas.microsoft.com/office/drawing/2014/main" id="{680D760A-8352-0C69-A591-544C663D7ED3}"/>
              </a:ext>
            </a:extLst>
          </p:cNvPr>
          <p:cNvSpPr/>
          <p:nvPr/>
        </p:nvSpPr>
        <p:spPr>
          <a:xfrm>
            <a:off x="2074719" y="3308541"/>
            <a:ext cx="2101832"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Materials Passports</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30" name="Rectangle 29">
            <a:extLst>
              <a:ext uri="{FF2B5EF4-FFF2-40B4-BE49-F238E27FC236}">
                <a16:creationId xmlns:a16="http://schemas.microsoft.com/office/drawing/2014/main" id="{680D760A-8352-0C69-A591-544C663D7ED3}"/>
              </a:ext>
            </a:extLst>
          </p:cNvPr>
          <p:cNvSpPr/>
          <p:nvPr/>
        </p:nvSpPr>
        <p:spPr>
          <a:xfrm>
            <a:off x="7091811" y="3918954"/>
            <a:ext cx="2955198"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DPP for quality &amp; certification</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32" name="Rectangle 31">
            <a:extLst>
              <a:ext uri="{FF2B5EF4-FFF2-40B4-BE49-F238E27FC236}">
                <a16:creationId xmlns:a16="http://schemas.microsoft.com/office/drawing/2014/main" id="{680D760A-8352-0C69-A591-544C663D7ED3}"/>
              </a:ext>
            </a:extLst>
          </p:cNvPr>
          <p:cNvSpPr/>
          <p:nvPr/>
        </p:nvSpPr>
        <p:spPr>
          <a:xfrm>
            <a:off x="2140630" y="5195800"/>
            <a:ext cx="2101832"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Real-time</a:t>
            </a:r>
            <a:r>
              <a:rPr kumimoji="0" lang="en-US" sz="1500" b="1" i="0" u="none" strike="noStrike" kern="1200" cap="none" spc="0" normalizeH="0" noProof="0" dirty="0" smtClean="0">
                <a:ln>
                  <a:noFill/>
                </a:ln>
                <a:solidFill>
                  <a:srgbClr val="262626"/>
                </a:solidFill>
                <a:effectLst/>
                <a:uLnTx/>
                <a:uFillTx/>
                <a:latin typeface="Arial Nova" panose="020B0504020202020204" pitchFamily="34" charset="0"/>
              </a:rPr>
              <a:t> </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DPPs</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35" name="Flèche droite 34">
            <a:extLst>
              <a:ext uri="{FF2B5EF4-FFF2-40B4-BE49-F238E27FC236}">
                <a16:creationId xmlns:a16="http://schemas.microsoft.com/office/drawing/2014/main" id="{3E022C8F-5179-33E7-9A88-EC87448B44B8}"/>
              </a:ext>
            </a:extLst>
          </p:cNvPr>
          <p:cNvSpPr/>
          <p:nvPr/>
        </p:nvSpPr>
        <p:spPr>
          <a:xfrm>
            <a:off x="4175321" y="3781839"/>
            <a:ext cx="369930" cy="30835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31" name="Rectangle 30">
            <a:extLst>
              <a:ext uri="{FF2B5EF4-FFF2-40B4-BE49-F238E27FC236}">
                <a16:creationId xmlns:a16="http://schemas.microsoft.com/office/drawing/2014/main" id="{DCDA4890-67BF-C4F5-ED31-FE9FAA7856D4}"/>
              </a:ext>
            </a:extLst>
          </p:cNvPr>
          <p:cNvSpPr/>
          <p:nvPr/>
        </p:nvSpPr>
        <p:spPr>
          <a:xfrm>
            <a:off x="369645" y="2147395"/>
            <a:ext cx="1312884" cy="156966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262626"/>
                </a:solidFill>
                <a:latin typeface="Arial Nova" panose="020B0504020202020204" pitchFamily="34" charset="0"/>
              </a:rPr>
              <a:t>Food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62626"/>
                </a:solidFill>
                <a:effectLst/>
                <a:uLnTx/>
                <a:uFillTx/>
                <a:latin typeface="Arial Nova" panose="020B0504020202020204" pitchFamily="34" charset="0"/>
              </a:rPr>
              <a:t>Nuclear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262626"/>
                </a:solidFill>
                <a:latin typeface="Arial Nova" panose="020B0504020202020204" pitchFamily="34" charset="0"/>
              </a:rPr>
              <a:t>Cables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62626"/>
                </a:solidFill>
                <a:effectLst/>
                <a:uLnTx/>
                <a:uFillTx/>
                <a:latin typeface="Arial Nova" panose="020B0504020202020204" pitchFamily="34" charset="0"/>
              </a:rPr>
              <a:t>Military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262626"/>
                </a:solidFill>
                <a:latin typeface="Arial Nova" panose="020B0504020202020204" pitchFamily="34" charset="0"/>
              </a:rPr>
              <a:t>Composites</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262626"/>
                </a:solidFill>
                <a:latin typeface="Arial Nova" panose="020B0504020202020204" pitchFamily="34" charset="0"/>
              </a:rPr>
              <a:t>H</a:t>
            </a:r>
            <a:r>
              <a:rPr lang="en-US" sz="1200" b="1" baseline="-25000" dirty="0" smtClean="0">
                <a:solidFill>
                  <a:srgbClr val="262626"/>
                </a:solidFill>
                <a:latin typeface="Arial Nova" panose="020B0504020202020204" pitchFamily="34" charset="0"/>
              </a:rPr>
              <a:t>2</a:t>
            </a:r>
            <a:r>
              <a:rPr lang="en-US" sz="1200" b="1" dirty="0" smtClean="0">
                <a:solidFill>
                  <a:srgbClr val="262626"/>
                </a:solidFill>
                <a:latin typeface="Arial Nova" panose="020B0504020202020204" pitchFamily="34" charset="0"/>
              </a:rPr>
              <a:t> Electrolizers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62626"/>
                </a:solidFill>
                <a:effectLst/>
                <a:uLnTx/>
                <a:uFillTx/>
                <a:latin typeface="Arial Nova" panose="020B0504020202020204" pitchFamily="34" charset="0"/>
              </a:rPr>
              <a:t>Pumps</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262626"/>
                </a:solidFill>
                <a:latin typeface="Arial Nova" panose="020B0504020202020204" pitchFamily="34" charset="0"/>
              </a:rPr>
              <a:t>…</a:t>
            </a:r>
            <a:endParaRPr kumimoji="0" lang="en-GB" sz="12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4" name="Accolade fermante 3"/>
          <p:cNvSpPr/>
          <p:nvPr/>
        </p:nvSpPr>
        <p:spPr>
          <a:xfrm>
            <a:off x="1755238" y="2226280"/>
            <a:ext cx="155858" cy="1440000"/>
          </a:xfrm>
          <a:prstGeom prst="rightBrace">
            <a:avLst>
              <a:gd name="adj1" fmla="val 6949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9" name="Rectangle 28">
            <a:extLst>
              <a:ext uri="{FF2B5EF4-FFF2-40B4-BE49-F238E27FC236}">
                <a16:creationId xmlns:a16="http://schemas.microsoft.com/office/drawing/2014/main" id="{C43C965C-CA3E-C0F6-5C2B-3C4373CF851F}"/>
              </a:ext>
            </a:extLst>
          </p:cNvPr>
          <p:cNvSpPr/>
          <p:nvPr/>
        </p:nvSpPr>
        <p:spPr>
          <a:xfrm>
            <a:off x="-30540" y="4428980"/>
            <a:ext cx="2400213" cy="338554"/>
          </a:xfrm>
          <a:prstGeom prst="rect">
            <a:avLst/>
          </a:prstGeom>
        </p:spPr>
        <p:txBody>
          <a:bodyPr wrap="square">
            <a:spAutoFit/>
          </a:bodyPr>
          <a:lstStyle/>
          <a:p>
            <a:r>
              <a:rPr lang="en-US" sz="1600" b="1" dirty="0" smtClean="0">
                <a:solidFill>
                  <a:srgbClr val="FF0000"/>
                </a:solidFill>
                <a:latin typeface="Arial Nova" panose="020B0504020202020204" pitchFamily="34" charset="0"/>
              </a:rPr>
              <a:t>Focus of CIRPASS-2</a:t>
            </a:r>
          </a:p>
        </p:txBody>
      </p:sp>
      <p:sp>
        <p:nvSpPr>
          <p:cNvPr id="33" name="Ellipse 32"/>
          <p:cNvSpPr/>
          <p:nvPr/>
        </p:nvSpPr>
        <p:spPr>
          <a:xfrm>
            <a:off x="1343199" y="3575201"/>
            <a:ext cx="2577168" cy="9759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lipse 33"/>
          <p:cNvSpPr/>
          <p:nvPr/>
        </p:nvSpPr>
        <p:spPr>
          <a:xfrm>
            <a:off x="3782856" y="2830617"/>
            <a:ext cx="3407466" cy="31493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43C965C-CA3E-C0F6-5C2B-3C4373CF851F}"/>
              </a:ext>
            </a:extLst>
          </p:cNvPr>
          <p:cNvSpPr/>
          <p:nvPr/>
        </p:nvSpPr>
        <p:spPr>
          <a:xfrm>
            <a:off x="9289947" y="5635177"/>
            <a:ext cx="2400213" cy="830997"/>
          </a:xfrm>
          <a:prstGeom prst="rect">
            <a:avLst/>
          </a:prstGeom>
        </p:spPr>
        <p:txBody>
          <a:bodyPr wrap="square">
            <a:spAutoFit/>
          </a:bodyPr>
          <a:lstStyle/>
          <a:p>
            <a:r>
              <a:rPr lang="en-US" sz="1600" b="1" dirty="0" smtClean="0">
                <a:solidFill>
                  <a:srgbClr val="FF0000"/>
                </a:solidFill>
                <a:latin typeface="Arial Nova" panose="020B0504020202020204" pitchFamily="34" charset="0"/>
              </a:rPr>
              <a:t>The DPP is basic digital infrastructure for EU industry.</a:t>
            </a:r>
            <a:endParaRPr lang="en-GB" sz="1600" b="1" dirty="0">
              <a:solidFill>
                <a:srgbClr val="FF0000"/>
              </a:solidFill>
              <a:latin typeface="Arial Nova" panose="020B0504020202020204" pitchFamily="34" charset="0"/>
            </a:endParaRPr>
          </a:p>
        </p:txBody>
      </p:sp>
      <p:sp>
        <p:nvSpPr>
          <p:cNvPr id="38" name="Rectangle 37">
            <a:extLst>
              <a:ext uri="{FF2B5EF4-FFF2-40B4-BE49-F238E27FC236}">
                <a16:creationId xmlns:a16="http://schemas.microsoft.com/office/drawing/2014/main" id="{C43C965C-CA3E-C0F6-5C2B-3C4373CF851F}"/>
              </a:ext>
            </a:extLst>
          </p:cNvPr>
          <p:cNvSpPr/>
          <p:nvPr/>
        </p:nvSpPr>
        <p:spPr>
          <a:xfrm>
            <a:off x="9841117" y="3558705"/>
            <a:ext cx="2278919" cy="1815882"/>
          </a:xfrm>
          <a:prstGeom prst="rect">
            <a:avLst/>
          </a:prstGeom>
        </p:spPr>
        <p:txBody>
          <a:bodyPr wrap="square">
            <a:spAutoFit/>
          </a:bodyPr>
          <a:lstStyle/>
          <a:p>
            <a:r>
              <a:rPr lang="en-US" sz="1600" b="1" dirty="0" smtClean="0">
                <a:solidFill>
                  <a:srgbClr val="FF0000"/>
                </a:solidFill>
                <a:latin typeface="Arial Nova" panose="020B0504020202020204" pitchFamily="34" charset="0"/>
              </a:rPr>
              <a:t>The DPP standards solve one of industry’s biggest </a:t>
            </a:r>
            <a:r>
              <a:rPr lang="en-US" sz="1600" b="1" smtClean="0">
                <a:solidFill>
                  <a:srgbClr val="FF0000"/>
                </a:solidFill>
                <a:latin typeface="Arial Nova" panose="020B0504020202020204" pitchFamily="34" charset="0"/>
              </a:rPr>
              <a:t>problems     </a:t>
            </a:r>
          </a:p>
          <a:p>
            <a:r>
              <a:rPr lang="en-US" sz="1600" b="1" smtClean="0">
                <a:solidFill>
                  <a:srgbClr val="FF0000"/>
                </a:solidFill>
                <a:latin typeface="Arial Nova" panose="020B0504020202020204" pitchFamily="34" charset="0"/>
                <a:sym typeface="Wingdings" panose="05000000000000000000" pitchFamily="2" charset="2"/>
              </a:rPr>
              <a:t> </a:t>
            </a:r>
            <a:r>
              <a:rPr lang="en-US" sz="1600" b="1" dirty="0" smtClean="0">
                <a:solidFill>
                  <a:srgbClr val="FF0000"/>
                </a:solidFill>
                <a:latin typeface="Arial Nova" panose="020B0504020202020204" pitchFamily="34" charset="0"/>
                <a:sym typeface="Wingdings" panose="05000000000000000000" pitchFamily="2" charset="2"/>
              </a:rPr>
              <a:t>too many different data sharing </a:t>
            </a:r>
            <a:r>
              <a:rPr lang="en-US" sz="1600" b="1" smtClean="0">
                <a:solidFill>
                  <a:srgbClr val="FF0000"/>
                </a:solidFill>
                <a:latin typeface="Arial Nova" panose="020B0504020202020204" pitchFamily="34" charset="0"/>
                <a:sym typeface="Wingdings" panose="05000000000000000000" pitchFamily="2" charset="2"/>
              </a:rPr>
              <a:t>standards!</a:t>
            </a:r>
          </a:p>
          <a:p>
            <a:r>
              <a:rPr lang="en-US" sz="1600" b="1" smtClean="0">
                <a:solidFill>
                  <a:srgbClr val="FF0000"/>
                </a:solidFill>
                <a:latin typeface="Arial Nova" panose="020B0504020202020204" pitchFamily="34" charset="0"/>
                <a:sym typeface="Wingdings" panose="05000000000000000000" pitchFamily="2" charset="2"/>
              </a:rPr>
              <a:t> Too many data silos</a:t>
            </a:r>
            <a:endParaRPr lang="en-GB" sz="1600" b="1" dirty="0">
              <a:solidFill>
                <a:srgbClr val="FF0000"/>
              </a:solidFill>
              <a:latin typeface="Arial Nova" panose="020B0504020202020204" pitchFamily="34" charset="0"/>
            </a:endParaRPr>
          </a:p>
        </p:txBody>
      </p:sp>
    </p:spTree>
    <p:extLst>
      <p:ext uri="{BB962C8B-B14F-4D97-AF65-F5344CB8AC3E}">
        <p14:creationId xmlns:p14="http://schemas.microsoft.com/office/powerpoint/2010/main" val="3437653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C0ADD-90C8-2FF4-EE28-0BBF3FF58E57}"/>
              </a:ext>
            </a:extLst>
          </p:cNvPr>
          <p:cNvSpPr>
            <a:spLocks noGrp="1"/>
          </p:cNvSpPr>
          <p:nvPr>
            <p:ph type="title"/>
          </p:nvPr>
        </p:nvSpPr>
        <p:spPr/>
        <p:txBody>
          <a:bodyPr/>
          <a:lstStyle/>
          <a:p>
            <a:r>
              <a:rPr lang="en-GB" dirty="0"/>
              <a:t>CIRPASS-2 </a:t>
            </a:r>
            <a:r>
              <a:rPr lang="en-GB" dirty="0" smtClean="0"/>
              <a:t>Main objectives</a:t>
            </a:r>
            <a:r>
              <a:rPr lang="en-GB" dirty="0"/>
              <a:t>​</a:t>
            </a:r>
            <a:endParaRPr lang="en-PT" dirty="0"/>
          </a:p>
        </p:txBody>
      </p:sp>
      <p:sp>
        <p:nvSpPr>
          <p:cNvPr id="3" name="Content Placeholder 2">
            <a:extLst>
              <a:ext uri="{FF2B5EF4-FFF2-40B4-BE49-F238E27FC236}">
                <a16:creationId xmlns:a16="http://schemas.microsoft.com/office/drawing/2014/main" id="{18B23C12-65F0-34BB-D244-B28F7DCC8977}"/>
              </a:ext>
            </a:extLst>
          </p:cNvPr>
          <p:cNvSpPr>
            <a:spLocks noGrp="1"/>
          </p:cNvSpPr>
          <p:nvPr>
            <p:ph idx="13"/>
          </p:nvPr>
        </p:nvSpPr>
        <p:spPr>
          <a:xfrm>
            <a:off x="483895" y="1510035"/>
            <a:ext cx="10808945" cy="4811939"/>
          </a:xfrm>
        </p:spPr>
        <p:txBody>
          <a:bodyPr>
            <a:normAutofit/>
          </a:bodyPr>
          <a:lstStyle/>
          <a:p>
            <a:pPr marL="0" indent="0">
              <a:spcAft>
                <a:spcPts val="500"/>
              </a:spcAft>
              <a:buNone/>
            </a:pPr>
            <a:endParaRPr lang="en-US" sz="2200" smtClean="0"/>
          </a:p>
          <a:p>
            <a:pPr>
              <a:spcAft>
                <a:spcPts val="500"/>
              </a:spcAft>
            </a:pPr>
            <a:r>
              <a:rPr lang="en-GB" smtClean="0"/>
              <a:t>At scale and real-life deployments of Digital Product Passports:</a:t>
            </a:r>
          </a:p>
          <a:p>
            <a:pPr lvl="1">
              <a:spcAft>
                <a:spcPts val="500"/>
              </a:spcAft>
            </a:pPr>
            <a:r>
              <a:rPr lang="en-US" smtClean="0"/>
              <a:t>All </a:t>
            </a:r>
            <a:r>
              <a:rPr lang="en-US" dirty="0" smtClean="0"/>
              <a:t>pilots must demonstrate B2B activities that promote circularity​ and provide </a:t>
            </a:r>
            <a:r>
              <a:rPr lang="en-US" b="1" dirty="0" smtClean="0">
                <a:solidFill>
                  <a:srgbClr val="FF0000"/>
                </a:solidFill>
              </a:rPr>
              <a:t>quantitative proof </a:t>
            </a:r>
            <a:r>
              <a:rPr lang="en-US" dirty="0" smtClean="0"/>
              <a:t>of DPP ‘value’ (both economic and </a:t>
            </a:r>
            <a:r>
              <a:rPr lang="en-US" smtClean="0"/>
              <a:t>environmental).</a:t>
            </a:r>
          </a:p>
          <a:p>
            <a:pPr>
              <a:spcAft>
                <a:spcPts val="500"/>
              </a:spcAft>
            </a:pPr>
            <a:endParaRPr lang="en-US" smtClean="0"/>
          </a:p>
          <a:p>
            <a:pPr>
              <a:spcAft>
                <a:spcPts val="500"/>
              </a:spcAft>
            </a:pPr>
            <a:r>
              <a:rPr lang="en-US" smtClean="0"/>
              <a:t>Propose a DPP system architecture that is simultaneously aligned and interoperable with: </a:t>
            </a:r>
          </a:p>
          <a:p>
            <a:pPr lvl="1">
              <a:spcAft>
                <a:spcPts val="500"/>
              </a:spcAft>
            </a:pPr>
            <a:r>
              <a:rPr lang="en-GB" smtClean="0"/>
              <a:t>1 </a:t>
            </a:r>
            <a:r>
              <a:rPr lang="en-GB"/>
              <a:t>- the requirements </a:t>
            </a:r>
            <a:r>
              <a:rPr lang="en-GB" smtClean="0"/>
              <a:t>of the Ecodesign </a:t>
            </a:r>
            <a:r>
              <a:rPr lang="en-GB"/>
              <a:t>for Sustainable Product Regulations (ESPR</a:t>
            </a:r>
            <a:r>
              <a:rPr lang="en-GB" smtClean="0"/>
              <a:t>)</a:t>
            </a:r>
            <a:endParaRPr lang="en-GB"/>
          </a:p>
          <a:p>
            <a:pPr lvl="1">
              <a:spcAft>
                <a:spcPts val="500"/>
              </a:spcAft>
            </a:pPr>
            <a:r>
              <a:rPr lang="en-GB"/>
              <a:t>2 - </a:t>
            </a:r>
            <a:r>
              <a:rPr lang="en-GB" smtClean="0"/>
              <a:t>the beyond-regulatory needs </a:t>
            </a:r>
            <a:r>
              <a:rPr lang="en-GB"/>
              <a:t>of </a:t>
            </a:r>
            <a:r>
              <a:rPr lang="en-GB" smtClean="0"/>
              <a:t>industry, </a:t>
            </a:r>
            <a:r>
              <a:rPr lang="en-GB"/>
              <a:t>and </a:t>
            </a:r>
          </a:p>
          <a:p>
            <a:pPr lvl="1">
              <a:spcAft>
                <a:spcPts val="500"/>
              </a:spcAft>
            </a:pPr>
            <a:r>
              <a:rPr lang="en-GB"/>
              <a:t>3 </a:t>
            </a:r>
            <a:r>
              <a:rPr lang="en-GB" smtClean="0"/>
              <a:t>– international </a:t>
            </a:r>
            <a:r>
              <a:rPr lang="en-GB"/>
              <a:t>DPP initiatives. </a:t>
            </a:r>
          </a:p>
          <a:p>
            <a:pPr lvl="1">
              <a:spcAft>
                <a:spcPts val="500"/>
              </a:spcAft>
            </a:pPr>
            <a:endParaRPr lang="en-US" b="1" dirty="0" smtClean="0"/>
          </a:p>
        </p:txBody>
      </p:sp>
      <p:sp>
        <p:nvSpPr>
          <p:cNvPr id="4" name="Rectangle 3"/>
          <p:cNvSpPr/>
          <p:nvPr/>
        </p:nvSpPr>
        <p:spPr>
          <a:xfrm>
            <a:off x="713232" y="4434840"/>
            <a:ext cx="10351008" cy="1344168"/>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Rectangle 4"/>
          <p:cNvSpPr/>
          <p:nvPr/>
        </p:nvSpPr>
        <p:spPr>
          <a:xfrm>
            <a:off x="7276531" y="5865825"/>
            <a:ext cx="3561616" cy="369332"/>
          </a:xfrm>
          <a:prstGeom prst="rect">
            <a:avLst/>
          </a:prstGeom>
        </p:spPr>
        <p:txBody>
          <a:bodyPr wrap="none">
            <a:spAutoFit/>
          </a:bodyPr>
          <a:lstStyle/>
          <a:p>
            <a:r>
              <a:rPr lang="en-US" b="1" smtClean="0">
                <a:solidFill>
                  <a:srgbClr val="FF0000"/>
                </a:solidFill>
              </a:rPr>
              <a:t>HOW CAN WE ACHIEVE THIS?</a:t>
            </a:r>
            <a:endParaRPr lang="en-GB"/>
          </a:p>
        </p:txBody>
      </p:sp>
    </p:spTree>
    <p:extLst>
      <p:ext uri="{BB962C8B-B14F-4D97-AF65-F5344CB8AC3E}">
        <p14:creationId xmlns:p14="http://schemas.microsoft.com/office/powerpoint/2010/main" val="3433791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What is semantic interoperability?</a:t>
            </a:r>
            <a:endParaRPr lang="en-GB" dirty="0"/>
          </a:p>
        </p:txBody>
      </p:sp>
      <p:sp>
        <p:nvSpPr>
          <p:cNvPr id="13" name="Ellipse 12"/>
          <p:cNvSpPr/>
          <p:nvPr/>
        </p:nvSpPr>
        <p:spPr>
          <a:xfrm>
            <a:off x="1453896" y="3922776"/>
            <a:ext cx="3630168" cy="1143000"/>
          </a:xfrm>
          <a:prstGeom prst="ellipse">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04364D"/>
              </a:solidFill>
              <a:effectLst/>
              <a:uLnTx/>
              <a:uFillTx/>
              <a:latin typeface="Calibri" panose="020F0502020204030204"/>
              <a:ea typeface="+mn-ea"/>
              <a:cs typeface="+mn-cs"/>
            </a:endParaRPr>
          </a:p>
        </p:txBody>
      </p:sp>
      <p:sp>
        <p:nvSpPr>
          <p:cNvPr id="14" name="Ellipse 13"/>
          <p:cNvSpPr/>
          <p:nvPr/>
        </p:nvSpPr>
        <p:spPr>
          <a:xfrm>
            <a:off x="2683256" y="4344416"/>
            <a:ext cx="1980184" cy="650240"/>
          </a:xfrm>
          <a:prstGeom prst="ellipse">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4364D"/>
              </a:solidFill>
              <a:effectLst/>
              <a:uLnTx/>
              <a:uFillTx/>
              <a:latin typeface="Calibri" panose="020F0502020204030204"/>
              <a:ea typeface="+mn-ea"/>
              <a:cs typeface="+mn-cs"/>
            </a:endParaRPr>
          </a:p>
        </p:txBody>
      </p:sp>
      <p:sp>
        <p:nvSpPr>
          <p:cNvPr id="15" name="ZoneTexte 14"/>
          <p:cNvSpPr txBox="1"/>
          <p:nvPr/>
        </p:nvSpPr>
        <p:spPr>
          <a:xfrm>
            <a:off x="2006600" y="4029025"/>
            <a:ext cx="2816352" cy="369332"/>
          </a:xfrm>
          <a:prstGeom prst="rect">
            <a:avLst/>
          </a:prstGeom>
          <a:noFill/>
        </p:spPr>
        <p:txBody>
          <a:bodyPr wrap="square" rtlCol="0">
            <a:spAutoFit/>
          </a:bodyPr>
          <a:lstStyle/>
          <a:p>
            <a:r>
              <a:rPr lang="en-US" b="1" dirty="0" smtClean="0">
                <a:solidFill>
                  <a:srgbClr val="04364D"/>
                </a:solidFill>
                <a:latin typeface="Calibri" panose="020F0502020204030204"/>
              </a:rPr>
              <a:t>Semantic Interoperability</a:t>
            </a:r>
            <a:endParaRPr lang="en-US" b="1" dirty="0">
              <a:solidFill>
                <a:srgbClr val="04364D"/>
              </a:solidFill>
              <a:latin typeface="Calibri" panose="020F0502020204030204"/>
            </a:endParaRPr>
          </a:p>
        </p:txBody>
      </p:sp>
      <p:sp>
        <p:nvSpPr>
          <p:cNvPr id="16" name="ZoneTexte 15"/>
          <p:cNvSpPr txBox="1"/>
          <p:nvPr/>
        </p:nvSpPr>
        <p:spPr>
          <a:xfrm>
            <a:off x="2594356" y="4313936"/>
            <a:ext cx="2157984" cy="646331"/>
          </a:xfrm>
          <a:prstGeom prst="rect">
            <a:avLst/>
          </a:prstGeom>
          <a:noFill/>
        </p:spPr>
        <p:txBody>
          <a:bodyPr wrap="square" rtlCol="0">
            <a:spAutoFit/>
          </a:bodyPr>
          <a:lstStyle/>
          <a:p>
            <a:pPr algn="ctr"/>
            <a:r>
              <a:rPr lang="en-US" dirty="0" smtClean="0">
                <a:solidFill>
                  <a:srgbClr val="ED7D31">
                    <a:lumMod val="50000"/>
                  </a:srgbClr>
                </a:solidFill>
                <a:latin typeface="Calibri" panose="020F0502020204030204"/>
              </a:rPr>
              <a:t>Syntactical Interoperability</a:t>
            </a:r>
            <a:endParaRPr lang="en-US" dirty="0">
              <a:solidFill>
                <a:srgbClr val="ED7D31">
                  <a:lumMod val="50000"/>
                </a:srgbClr>
              </a:solidFill>
              <a:latin typeface="Calibri" panose="020F0502020204030204"/>
            </a:endParaRPr>
          </a:p>
        </p:txBody>
      </p:sp>
      <p:sp>
        <p:nvSpPr>
          <p:cNvPr id="17" name="ZoneTexte 16"/>
          <p:cNvSpPr txBox="1"/>
          <p:nvPr/>
        </p:nvSpPr>
        <p:spPr>
          <a:xfrm>
            <a:off x="4663440" y="4949570"/>
            <a:ext cx="2264146" cy="369332"/>
          </a:xfrm>
          <a:prstGeom prst="rect">
            <a:avLst/>
          </a:prstGeom>
          <a:noFill/>
        </p:spPr>
        <p:txBody>
          <a:bodyPr wrap="none" rtlCol="0">
            <a:spAutoFit/>
          </a:bodyPr>
          <a:lstStyle/>
          <a:p>
            <a:r>
              <a:rPr lang="fr-FR" dirty="0" smtClean="0">
                <a:solidFill>
                  <a:srgbClr val="ED7D31"/>
                </a:solidFill>
                <a:latin typeface="Calibri" panose="020F0502020204030204"/>
              </a:rPr>
              <a:t>Formats and structure</a:t>
            </a:r>
            <a:endParaRPr lang="en-GB" dirty="0">
              <a:solidFill>
                <a:srgbClr val="ED7D31"/>
              </a:solidFill>
              <a:latin typeface="Calibri" panose="020F0502020204030204"/>
            </a:endParaRPr>
          </a:p>
        </p:txBody>
      </p:sp>
      <p:sp>
        <p:nvSpPr>
          <p:cNvPr id="18" name="ZoneTexte 17"/>
          <p:cNvSpPr txBox="1"/>
          <p:nvPr/>
        </p:nvSpPr>
        <p:spPr>
          <a:xfrm>
            <a:off x="5084064" y="3531580"/>
            <a:ext cx="6131422" cy="369332"/>
          </a:xfrm>
          <a:prstGeom prst="rect">
            <a:avLst/>
          </a:prstGeom>
          <a:noFill/>
        </p:spPr>
        <p:txBody>
          <a:bodyPr wrap="none" rtlCol="0">
            <a:spAutoFit/>
          </a:bodyPr>
          <a:lstStyle/>
          <a:p>
            <a:r>
              <a:rPr lang="en-US" dirty="0" smtClean="0">
                <a:solidFill>
                  <a:srgbClr val="7088CA"/>
                </a:solidFill>
                <a:latin typeface="Calibri" panose="020F0502020204030204"/>
              </a:rPr>
              <a:t>Meaning: Vocabularies, data models/ontologies, reference data</a:t>
            </a:r>
            <a:endParaRPr lang="en-US" dirty="0">
              <a:solidFill>
                <a:srgbClr val="7088CA"/>
              </a:solidFill>
              <a:latin typeface="Calibri" panose="020F0502020204030204"/>
            </a:endParaRPr>
          </a:p>
        </p:txBody>
      </p:sp>
      <p:sp>
        <p:nvSpPr>
          <p:cNvPr id="19" name="Forme libre 18"/>
          <p:cNvSpPr/>
          <p:nvPr/>
        </p:nvSpPr>
        <p:spPr>
          <a:xfrm>
            <a:off x="4078224" y="4986244"/>
            <a:ext cx="585216" cy="332658"/>
          </a:xfrm>
          <a:custGeom>
            <a:avLst/>
            <a:gdLst>
              <a:gd name="connsiteX0" fmla="*/ 585216 w 585216"/>
              <a:gd name="connsiteY0" fmla="*/ 237744 h 332658"/>
              <a:gd name="connsiteX1" fmla="*/ 155448 w 585216"/>
              <a:gd name="connsiteY1" fmla="*/ 320040 h 332658"/>
              <a:gd name="connsiteX2" fmla="*/ 0 w 585216"/>
              <a:gd name="connsiteY2" fmla="*/ 0 h 332658"/>
            </a:gdLst>
            <a:ahLst/>
            <a:cxnLst>
              <a:cxn ang="0">
                <a:pos x="connsiteX0" y="connsiteY0"/>
              </a:cxn>
              <a:cxn ang="0">
                <a:pos x="connsiteX1" y="connsiteY1"/>
              </a:cxn>
              <a:cxn ang="0">
                <a:pos x="connsiteX2" y="connsiteY2"/>
              </a:cxn>
            </a:cxnLst>
            <a:rect l="l" t="t" r="r" b="b"/>
            <a:pathLst>
              <a:path w="585216" h="332658">
                <a:moveTo>
                  <a:pt x="585216" y="237744"/>
                </a:moveTo>
                <a:cubicBezTo>
                  <a:pt x="419100" y="298704"/>
                  <a:pt x="252984" y="359664"/>
                  <a:pt x="155448" y="320040"/>
                </a:cubicBezTo>
                <a:cubicBezTo>
                  <a:pt x="57912" y="280416"/>
                  <a:pt x="28956" y="140208"/>
                  <a:pt x="0" y="0"/>
                </a:cubicBezTo>
              </a:path>
            </a:pathLst>
          </a:custGeom>
          <a:noFill/>
          <a:ln w="38100" cap="flat" cmpd="sng" algn="ctr">
            <a:solidFill>
              <a:srgbClr val="E76F51"/>
            </a:solidFill>
            <a:prstDash val="solid"/>
            <a:miter lim="800000"/>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20" name="Forme libre 19"/>
          <p:cNvSpPr/>
          <p:nvPr/>
        </p:nvSpPr>
        <p:spPr>
          <a:xfrm flipV="1">
            <a:off x="3949847" y="3570918"/>
            <a:ext cx="1134217" cy="376121"/>
          </a:xfrm>
          <a:custGeom>
            <a:avLst/>
            <a:gdLst>
              <a:gd name="connsiteX0" fmla="*/ 585216 w 585216"/>
              <a:gd name="connsiteY0" fmla="*/ 237744 h 332658"/>
              <a:gd name="connsiteX1" fmla="*/ 155448 w 585216"/>
              <a:gd name="connsiteY1" fmla="*/ 320040 h 332658"/>
              <a:gd name="connsiteX2" fmla="*/ 0 w 585216"/>
              <a:gd name="connsiteY2" fmla="*/ 0 h 332658"/>
            </a:gdLst>
            <a:ahLst/>
            <a:cxnLst>
              <a:cxn ang="0">
                <a:pos x="connsiteX0" y="connsiteY0"/>
              </a:cxn>
              <a:cxn ang="0">
                <a:pos x="connsiteX1" y="connsiteY1"/>
              </a:cxn>
              <a:cxn ang="0">
                <a:pos x="connsiteX2" y="connsiteY2"/>
              </a:cxn>
            </a:cxnLst>
            <a:rect l="l" t="t" r="r" b="b"/>
            <a:pathLst>
              <a:path w="585216" h="332658">
                <a:moveTo>
                  <a:pt x="585216" y="237744"/>
                </a:moveTo>
                <a:cubicBezTo>
                  <a:pt x="419100" y="298704"/>
                  <a:pt x="252984" y="359664"/>
                  <a:pt x="155448" y="320040"/>
                </a:cubicBezTo>
                <a:cubicBezTo>
                  <a:pt x="57912" y="280416"/>
                  <a:pt x="28956" y="140208"/>
                  <a:pt x="0" y="0"/>
                </a:cubicBezTo>
              </a:path>
            </a:pathLst>
          </a:custGeom>
          <a:noFill/>
          <a:ln w="38100" cap="flat" cmpd="sng" algn="ctr">
            <a:solidFill>
              <a:srgbClr val="7088CA"/>
            </a:solidFill>
            <a:prstDash val="solid"/>
            <a:miter lim="800000"/>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FFFFFF"/>
              </a:solidFill>
              <a:effectLst/>
              <a:uLnTx/>
              <a:uFillTx/>
              <a:latin typeface="Calibri" panose="020F0502020204030204"/>
              <a:ea typeface="+mn-ea"/>
              <a:cs typeface="+mn-cs"/>
            </a:endParaRPr>
          </a:p>
        </p:txBody>
      </p:sp>
      <p:sp>
        <p:nvSpPr>
          <p:cNvPr id="21" name="Rectangle 20"/>
          <p:cNvSpPr/>
          <p:nvPr/>
        </p:nvSpPr>
        <p:spPr>
          <a:xfrm>
            <a:off x="210312" y="5923275"/>
            <a:ext cx="12271248" cy="461665"/>
          </a:xfrm>
          <a:prstGeom prst="rect">
            <a:avLst/>
          </a:prstGeom>
        </p:spPr>
        <p:txBody>
          <a:bodyPr wrap="square">
            <a:spAutoFit/>
          </a:bodyPr>
          <a:lstStyle/>
          <a:p>
            <a:r>
              <a:rPr lang="en-GB" sz="1200" dirty="0" smtClean="0">
                <a:solidFill>
                  <a:srgbClr val="04364D"/>
                </a:solidFill>
                <a:latin typeface="Segoe UI" panose="020B0502040204020203" pitchFamily="34" charset="0"/>
              </a:rPr>
              <a:t>European Commission, Semantic </a:t>
            </a:r>
            <a:r>
              <a:rPr lang="en-GB" sz="1200" dirty="0">
                <a:solidFill>
                  <a:srgbClr val="04364D"/>
                </a:solidFill>
                <a:latin typeface="Segoe UI" panose="020B0502040204020203" pitchFamily="34" charset="0"/>
              </a:rPr>
              <a:t>Interoperability Courses, Module 1 – Introduction and overview of existing initiatives, ISA Programme, Action 1.1</a:t>
            </a:r>
            <a:endParaRPr lang="en-US" sz="1200" dirty="0" smtClean="0">
              <a:solidFill>
                <a:srgbClr val="04364D"/>
              </a:solidFill>
              <a:latin typeface="Segoe UI" panose="020B0502040204020203" pitchFamily="34" charset="0"/>
              <a:hlinkClick r:id="rId2"/>
            </a:endParaRPr>
          </a:p>
          <a:p>
            <a:r>
              <a:rPr lang="en-US" sz="1100" u="sng" dirty="0" smtClean="0">
                <a:solidFill>
                  <a:srgbClr val="0000EE"/>
                </a:solidFill>
                <a:latin typeface="Segoe UI" panose="020B0502040204020203" pitchFamily="34" charset="0"/>
                <a:hlinkClick r:id="rId2"/>
              </a:rPr>
              <a:t>https</a:t>
            </a:r>
            <a:r>
              <a:rPr lang="en-US" sz="1100" u="sng" dirty="0">
                <a:solidFill>
                  <a:srgbClr val="0000EE"/>
                </a:solidFill>
                <a:latin typeface="Segoe UI" panose="020B0502040204020203" pitchFamily="34" charset="0"/>
                <a:hlinkClick r:id="rId2"/>
              </a:rPr>
              <a:t>://joinup.ec.europa.eu/sites/default/files/document/2014-06/Semantic%20interoperability%20courses%20-%20Training%20Module%201%20-%20Introductory%20overview_v0.19.pdf</a:t>
            </a:r>
            <a:r>
              <a:rPr lang="en-US" sz="1100" u="sng" dirty="0">
                <a:solidFill>
                  <a:srgbClr val="333333"/>
                </a:solidFill>
                <a:latin typeface="Segoe UI" panose="020B0502040204020203" pitchFamily="34" charset="0"/>
              </a:rPr>
              <a:t> </a:t>
            </a:r>
            <a:r>
              <a:rPr lang="en-US" sz="1200" dirty="0">
                <a:solidFill>
                  <a:srgbClr val="000000"/>
                </a:solidFill>
                <a:latin typeface="Calibri" panose="020F0502020204030204" pitchFamily="34" charset="0"/>
              </a:rPr>
              <a:t>  </a:t>
            </a:r>
            <a:endParaRPr lang="en-GB" sz="1100" dirty="0">
              <a:solidFill>
                <a:srgbClr val="04364D"/>
              </a:solidFill>
              <a:latin typeface="Calibri" panose="020F0502020204030204"/>
            </a:endParaRPr>
          </a:p>
        </p:txBody>
      </p:sp>
      <p:sp>
        <p:nvSpPr>
          <p:cNvPr id="22" name="Espace réservé du contenu 2"/>
          <p:cNvSpPr txBox="1">
            <a:spLocks/>
          </p:cNvSpPr>
          <p:nvPr/>
        </p:nvSpPr>
        <p:spPr>
          <a:xfrm>
            <a:off x="838199" y="1453330"/>
            <a:ext cx="10785389" cy="4906513"/>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200" kern="1200">
                <a:solidFill>
                  <a:srgbClr val="04364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4364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436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436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436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GB" smtClean="0">
                <a:latin typeface="Calibri" panose="020F0502020204030204"/>
              </a:rPr>
              <a:t>Wikipedia: </a:t>
            </a:r>
            <a:r>
              <a:rPr lang="en-GB" i="1" smtClean="0">
                <a:latin typeface="Calibri" panose="020F0502020204030204"/>
              </a:rPr>
              <a:t>Semantic </a:t>
            </a:r>
            <a:r>
              <a:rPr lang="en-GB" i="1">
                <a:latin typeface="Calibri" panose="020F0502020204030204"/>
              </a:rPr>
              <a:t>interoperability is the ability of computer systems to exchange data with </a:t>
            </a:r>
            <a:r>
              <a:rPr lang="en-GB" b="1" i="1">
                <a:latin typeface="Calibri" panose="020F0502020204030204"/>
              </a:rPr>
              <a:t>unambiguous, shared meaning</a:t>
            </a:r>
            <a:r>
              <a:rPr lang="en-GB" i="1">
                <a:latin typeface="Calibri" panose="020F0502020204030204"/>
              </a:rPr>
              <a:t>. </a:t>
            </a:r>
            <a:r>
              <a:rPr lang="en-GB" i="1" smtClean="0">
                <a:latin typeface="Calibri" panose="020F0502020204030204"/>
              </a:rPr>
              <a:t>... </a:t>
            </a:r>
            <a:r>
              <a:rPr lang="en-GB" i="1">
                <a:latin typeface="Calibri" panose="020F0502020204030204"/>
              </a:rPr>
              <a:t>This is accomplished by adding data about the data (</a:t>
            </a:r>
            <a:r>
              <a:rPr lang="en-GB" b="1" i="1">
                <a:latin typeface="Calibri" panose="020F0502020204030204"/>
              </a:rPr>
              <a:t>metadata</a:t>
            </a:r>
            <a:r>
              <a:rPr lang="en-GB" i="1">
                <a:latin typeface="Calibri" panose="020F0502020204030204"/>
              </a:rPr>
              <a:t>), linking each data element to a </a:t>
            </a:r>
            <a:r>
              <a:rPr lang="en-GB" b="1" i="1">
                <a:latin typeface="Calibri" panose="020F0502020204030204"/>
              </a:rPr>
              <a:t>controlled, shared vocabulary</a:t>
            </a:r>
            <a:r>
              <a:rPr lang="en-GB" i="1">
                <a:latin typeface="Calibri" panose="020F0502020204030204"/>
              </a:rPr>
              <a:t>. The meaning of the data is transmitted with the data itself, in one self-describing "</a:t>
            </a:r>
            <a:r>
              <a:rPr lang="en-GB" b="1" i="1">
                <a:solidFill>
                  <a:srgbClr val="FF0000"/>
                </a:solidFill>
                <a:latin typeface="Calibri" panose="020F0502020204030204"/>
              </a:rPr>
              <a:t>information package</a:t>
            </a:r>
            <a:r>
              <a:rPr lang="en-GB" i="1">
                <a:latin typeface="Calibri" panose="020F0502020204030204"/>
              </a:rPr>
              <a:t>" that is </a:t>
            </a:r>
            <a:r>
              <a:rPr lang="en-GB" b="1" i="1">
                <a:latin typeface="Calibri" panose="020F0502020204030204"/>
              </a:rPr>
              <a:t>independent of any information system</a:t>
            </a:r>
            <a:r>
              <a:rPr lang="en-GB" i="1">
                <a:latin typeface="Calibri" panose="020F0502020204030204"/>
              </a:rPr>
              <a:t>. </a:t>
            </a:r>
            <a:endParaRPr lang="en-GB" i="1" smtClean="0">
              <a:latin typeface="Calibri" panose="020F0502020204030204"/>
            </a:endParaRPr>
          </a:p>
        </p:txBody>
      </p:sp>
    </p:spTree>
    <p:extLst>
      <p:ext uri="{BB962C8B-B14F-4D97-AF65-F5344CB8AC3E}">
        <p14:creationId xmlns:p14="http://schemas.microsoft.com/office/powerpoint/2010/main" val="2980291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The problem with semantics – part 1</a:t>
            </a:r>
            <a:endParaRPr lang="en-US" dirty="0"/>
          </a:p>
        </p:txBody>
      </p:sp>
      <p:sp>
        <p:nvSpPr>
          <p:cNvPr id="3" name="Rectangle à coins arrondis 2"/>
          <p:cNvSpPr/>
          <p:nvPr/>
        </p:nvSpPr>
        <p:spPr>
          <a:xfrm>
            <a:off x="524927" y="2226730"/>
            <a:ext cx="1413934"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 1</a:t>
            </a:r>
            <a:endParaRPr lang="en-US" dirty="0"/>
          </a:p>
        </p:txBody>
      </p:sp>
      <p:sp>
        <p:nvSpPr>
          <p:cNvPr id="4" name="Rectangle à coins arrondis 3"/>
          <p:cNvSpPr/>
          <p:nvPr/>
        </p:nvSpPr>
        <p:spPr>
          <a:xfrm>
            <a:off x="524927" y="3090330"/>
            <a:ext cx="1413934"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 2</a:t>
            </a:r>
            <a:endParaRPr lang="en-US" dirty="0"/>
          </a:p>
        </p:txBody>
      </p:sp>
      <p:sp>
        <p:nvSpPr>
          <p:cNvPr id="5" name="Rectangle à coins arrondis 4"/>
          <p:cNvSpPr/>
          <p:nvPr/>
        </p:nvSpPr>
        <p:spPr>
          <a:xfrm>
            <a:off x="524927" y="3953930"/>
            <a:ext cx="1413934"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 3</a:t>
            </a:r>
            <a:endParaRPr lang="en-US" dirty="0"/>
          </a:p>
        </p:txBody>
      </p:sp>
      <p:sp>
        <p:nvSpPr>
          <p:cNvPr id="6" name="Rectangle à coins arrondis 5"/>
          <p:cNvSpPr/>
          <p:nvPr/>
        </p:nvSpPr>
        <p:spPr>
          <a:xfrm>
            <a:off x="524927" y="4817530"/>
            <a:ext cx="1413934"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 4</a:t>
            </a:r>
            <a:endParaRPr lang="en-US" dirty="0"/>
          </a:p>
        </p:txBody>
      </p:sp>
      <p:sp>
        <p:nvSpPr>
          <p:cNvPr id="7" name="Rectangle à coins arrondis 6"/>
          <p:cNvSpPr/>
          <p:nvPr/>
        </p:nvSpPr>
        <p:spPr>
          <a:xfrm>
            <a:off x="3471325" y="2226730"/>
            <a:ext cx="1574801"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1</a:t>
            </a:r>
            <a:endParaRPr lang="en-US" dirty="0"/>
          </a:p>
        </p:txBody>
      </p:sp>
      <p:sp>
        <p:nvSpPr>
          <p:cNvPr id="11" name="Rectangle à coins arrondis 10"/>
          <p:cNvSpPr/>
          <p:nvPr/>
        </p:nvSpPr>
        <p:spPr>
          <a:xfrm>
            <a:off x="3471325" y="3090330"/>
            <a:ext cx="1574801"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2</a:t>
            </a:r>
            <a:endParaRPr lang="en-US" dirty="0"/>
          </a:p>
        </p:txBody>
      </p:sp>
      <p:sp>
        <p:nvSpPr>
          <p:cNvPr id="12" name="Rectangle à coins arrondis 11"/>
          <p:cNvSpPr/>
          <p:nvPr/>
        </p:nvSpPr>
        <p:spPr>
          <a:xfrm>
            <a:off x="3471324" y="3953930"/>
            <a:ext cx="1574801"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3</a:t>
            </a:r>
            <a:endParaRPr lang="en-US" dirty="0"/>
          </a:p>
        </p:txBody>
      </p:sp>
      <p:sp>
        <p:nvSpPr>
          <p:cNvPr id="13" name="Rectangle à coins arrondis 12"/>
          <p:cNvSpPr/>
          <p:nvPr/>
        </p:nvSpPr>
        <p:spPr>
          <a:xfrm>
            <a:off x="3471323" y="4817530"/>
            <a:ext cx="1574801"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4</a:t>
            </a:r>
            <a:endParaRPr lang="en-US" dirty="0"/>
          </a:p>
        </p:txBody>
      </p:sp>
      <p:cxnSp>
        <p:nvCxnSpPr>
          <p:cNvPr id="14" name="Connecteur droit avec flèche 13"/>
          <p:cNvCxnSpPr>
            <a:stCxn id="3" idx="3"/>
            <a:endCxn id="7" idx="1"/>
          </p:cNvCxnSpPr>
          <p:nvPr/>
        </p:nvCxnSpPr>
        <p:spPr>
          <a:xfrm>
            <a:off x="1938861" y="2501897"/>
            <a:ext cx="1532464" cy="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17" name="Connecteur droit avec flèche 16"/>
          <p:cNvCxnSpPr>
            <a:stCxn id="3" idx="3"/>
            <a:endCxn id="11" idx="1"/>
          </p:cNvCxnSpPr>
          <p:nvPr/>
        </p:nvCxnSpPr>
        <p:spPr>
          <a:xfrm>
            <a:off x="1938861" y="2501897"/>
            <a:ext cx="1532464" cy="8636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20" name="Connecteur droit avec flèche 19"/>
          <p:cNvCxnSpPr>
            <a:stCxn id="3" idx="3"/>
            <a:endCxn id="12" idx="1"/>
          </p:cNvCxnSpPr>
          <p:nvPr/>
        </p:nvCxnSpPr>
        <p:spPr>
          <a:xfrm>
            <a:off x="1938861" y="2501897"/>
            <a:ext cx="1532463" cy="17272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23" name="Connecteur droit avec flèche 22"/>
          <p:cNvCxnSpPr>
            <a:stCxn id="3" idx="3"/>
            <a:endCxn id="13" idx="1"/>
          </p:cNvCxnSpPr>
          <p:nvPr/>
        </p:nvCxnSpPr>
        <p:spPr>
          <a:xfrm>
            <a:off x="1938861" y="2501897"/>
            <a:ext cx="1532462" cy="25908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26" name="Connecteur droit avec flèche 25"/>
          <p:cNvCxnSpPr>
            <a:stCxn id="4" idx="3"/>
            <a:endCxn id="7" idx="1"/>
          </p:cNvCxnSpPr>
          <p:nvPr/>
        </p:nvCxnSpPr>
        <p:spPr>
          <a:xfrm flipV="1">
            <a:off x="1938861" y="2501897"/>
            <a:ext cx="1532464" cy="8636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29" name="Connecteur droit avec flèche 28"/>
          <p:cNvCxnSpPr>
            <a:stCxn id="5" idx="3"/>
            <a:endCxn id="7" idx="1"/>
          </p:cNvCxnSpPr>
          <p:nvPr/>
        </p:nvCxnSpPr>
        <p:spPr>
          <a:xfrm flipV="1">
            <a:off x="1938861" y="2501897"/>
            <a:ext cx="1532464" cy="17272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32" name="Connecteur droit avec flèche 31"/>
          <p:cNvCxnSpPr>
            <a:stCxn id="6" idx="3"/>
            <a:endCxn id="7" idx="1"/>
          </p:cNvCxnSpPr>
          <p:nvPr/>
        </p:nvCxnSpPr>
        <p:spPr>
          <a:xfrm flipV="1">
            <a:off x="1938861" y="2501897"/>
            <a:ext cx="1532464" cy="25908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35" name="Connecteur droit avec flèche 34"/>
          <p:cNvCxnSpPr>
            <a:stCxn id="4" idx="3"/>
            <a:endCxn id="11" idx="1"/>
          </p:cNvCxnSpPr>
          <p:nvPr/>
        </p:nvCxnSpPr>
        <p:spPr>
          <a:xfrm>
            <a:off x="1938861" y="3365497"/>
            <a:ext cx="1532464" cy="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38" name="Connecteur droit avec flèche 37"/>
          <p:cNvCxnSpPr>
            <a:stCxn id="4" idx="3"/>
            <a:endCxn id="12" idx="1"/>
          </p:cNvCxnSpPr>
          <p:nvPr/>
        </p:nvCxnSpPr>
        <p:spPr>
          <a:xfrm>
            <a:off x="1938861" y="3365497"/>
            <a:ext cx="1532463" cy="8636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41" name="Connecteur droit avec flèche 40"/>
          <p:cNvCxnSpPr>
            <a:stCxn id="4" idx="3"/>
            <a:endCxn id="13" idx="1"/>
          </p:cNvCxnSpPr>
          <p:nvPr/>
        </p:nvCxnSpPr>
        <p:spPr>
          <a:xfrm>
            <a:off x="1938861" y="3365497"/>
            <a:ext cx="1532462" cy="17272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44" name="Connecteur droit avec flèche 43"/>
          <p:cNvCxnSpPr>
            <a:stCxn id="5" idx="3"/>
            <a:endCxn id="11" idx="1"/>
          </p:cNvCxnSpPr>
          <p:nvPr/>
        </p:nvCxnSpPr>
        <p:spPr>
          <a:xfrm flipV="1">
            <a:off x="1938861" y="3365497"/>
            <a:ext cx="1532464" cy="8636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47" name="Connecteur droit avec flèche 46"/>
          <p:cNvCxnSpPr>
            <a:stCxn id="5" idx="3"/>
            <a:endCxn id="12" idx="1"/>
          </p:cNvCxnSpPr>
          <p:nvPr/>
        </p:nvCxnSpPr>
        <p:spPr>
          <a:xfrm>
            <a:off x="1938861" y="4229097"/>
            <a:ext cx="1532463" cy="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54" name="Connecteur droit avec flèche 53"/>
          <p:cNvCxnSpPr>
            <a:stCxn id="5" idx="3"/>
            <a:endCxn id="13" idx="1"/>
          </p:cNvCxnSpPr>
          <p:nvPr/>
        </p:nvCxnSpPr>
        <p:spPr>
          <a:xfrm>
            <a:off x="1938861" y="4229097"/>
            <a:ext cx="1532462" cy="8636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57" name="Connecteur droit avec flèche 56"/>
          <p:cNvCxnSpPr>
            <a:stCxn id="6" idx="3"/>
            <a:endCxn id="11" idx="1"/>
          </p:cNvCxnSpPr>
          <p:nvPr/>
        </p:nvCxnSpPr>
        <p:spPr>
          <a:xfrm flipV="1">
            <a:off x="1938861" y="3365497"/>
            <a:ext cx="1532464" cy="17272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60" name="Connecteur droit avec flèche 59"/>
          <p:cNvCxnSpPr>
            <a:stCxn id="6" idx="3"/>
            <a:endCxn id="12" idx="1"/>
          </p:cNvCxnSpPr>
          <p:nvPr/>
        </p:nvCxnSpPr>
        <p:spPr>
          <a:xfrm flipV="1">
            <a:off x="1938861" y="4229097"/>
            <a:ext cx="1532463" cy="8636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63" name="Connecteur droit avec flèche 62"/>
          <p:cNvCxnSpPr>
            <a:stCxn id="6" idx="3"/>
            <a:endCxn id="13" idx="1"/>
          </p:cNvCxnSpPr>
          <p:nvPr/>
        </p:nvCxnSpPr>
        <p:spPr>
          <a:xfrm>
            <a:off x="1938861" y="5092697"/>
            <a:ext cx="1532462" cy="0"/>
          </a:xfrm>
          <a:prstGeom prst="straightConnector1">
            <a:avLst/>
          </a:prstGeom>
          <a:noFill/>
          <a:ln w="6350" cap="flat" cmpd="sng" algn="ctr">
            <a:solidFill>
              <a:srgbClr val="4472C4"/>
            </a:solidFill>
            <a:prstDash val="solid"/>
            <a:miter lim="800000"/>
            <a:headEnd type="none"/>
            <a:tailEnd type="stealth" w="lg" len="lg"/>
          </a:ln>
          <a:effectLst/>
        </p:spPr>
      </p:cxnSp>
      <p:sp>
        <p:nvSpPr>
          <p:cNvPr id="66" name="ZoneTexte 65"/>
          <p:cNvSpPr txBox="1"/>
          <p:nvPr/>
        </p:nvSpPr>
        <p:spPr>
          <a:xfrm>
            <a:off x="1337728" y="1625537"/>
            <a:ext cx="3894666" cy="646331"/>
          </a:xfrm>
          <a:prstGeom prst="rect">
            <a:avLst/>
          </a:prstGeom>
          <a:noFill/>
        </p:spPr>
        <p:txBody>
          <a:bodyPr wrap="square" rtlCol="0">
            <a:spAutoFit/>
          </a:bodyPr>
          <a:lstStyle/>
          <a:p>
            <a:r>
              <a:rPr lang="en-US" b="1" dirty="0">
                <a:solidFill>
                  <a:srgbClr val="04364D"/>
                </a:solidFill>
                <a:latin typeface="Calibri" panose="020F0502020204030204"/>
              </a:rPr>
              <a:t>Term </a:t>
            </a:r>
            <a:r>
              <a:rPr lang="en-US" b="1" dirty="0" smtClean="0">
                <a:solidFill>
                  <a:srgbClr val="04364D"/>
                </a:solidFill>
                <a:latin typeface="Calibri" panose="020F0502020204030204"/>
              </a:rPr>
              <a:t>translation complexity			</a:t>
            </a:r>
            <a:endParaRPr lang="en-US" b="1" dirty="0">
              <a:solidFill>
                <a:srgbClr val="04364D"/>
              </a:solidFill>
              <a:latin typeface="Calibri" panose="020F0502020204030204"/>
            </a:endParaRPr>
          </a:p>
        </p:txBody>
      </p:sp>
      <p:pic>
        <p:nvPicPr>
          <p:cNvPr id="49" name="Image 48"/>
          <p:cNvPicPr>
            <a:picLocks noChangeAspect="1"/>
          </p:cNvPicPr>
          <p:nvPr/>
        </p:nvPicPr>
        <p:blipFill>
          <a:blip r:embed="rId2"/>
          <a:stretch>
            <a:fillRect/>
          </a:stretch>
        </p:blipFill>
        <p:spPr>
          <a:xfrm>
            <a:off x="5781303" y="2043448"/>
            <a:ext cx="6048533" cy="3973304"/>
          </a:xfrm>
          <a:prstGeom prst="rect">
            <a:avLst/>
          </a:prstGeom>
        </p:spPr>
      </p:pic>
    </p:spTree>
    <p:extLst>
      <p:ext uri="{BB962C8B-B14F-4D97-AF65-F5344CB8AC3E}">
        <p14:creationId xmlns:p14="http://schemas.microsoft.com/office/powerpoint/2010/main" val="3264150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The problem with semantics – part 1</a:t>
            </a:r>
            <a:endParaRPr lang="en-US" dirty="0"/>
          </a:p>
        </p:txBody>
      </p:sp>
      <p:sp>
        <p:nvSpPr>
          <p:cNvPr id="3" name="Rectangle à coins arrondis 2"/>
          <p:cNvSpPr/>
          <p:nvPr/>
        </p:nvSpPr>
        <p:spPr>
          <a:xfrm>
            <a:off x="524927" y="2226730"/>
            <a:ext cx="1413934"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 1</a:t>
            </a:r>
            <a:endParaRPr lang="en-US" dirty="0"/>
          </a:p>
        </p:txBody>
      </p:sp>
      <p:sp>
        <p:nvSpPr>
          <p:cNvPr id="4" name="Rectangle à coins arrondis 3"/>
          <p:cNvSpPr/>
          <p:nvPr/>
        </p:nvSpPr>
        <p:spPr>
          <a:xfrm>
            <a:off x="524927" y="3090330"/>
            <a:ext cx="1413934"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 2</a:t>
            </a:r>
            <a:endParaRPr lang="en-US" dirty="0"/>
          </a:p>
        </p:txBody>
      </p:sp>
      <p:sp>
        <p:nvSpPr>
          <p:cNvPr id="5" name="Rectangle à coins arrondis 4"/>
          <p:cNvSpPr/>
          <p:nvPr/>
        </p:nvSpPr>
        <p:spPr>
          <a:xfrm>
            <a:off x="524927" y="3953930"/>
            <a:ext cx="1413934"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 3</a:t>
            </a:r>
            <a:endParaRPr lang="en-US" dirty="0"/>
          </a:p>
        </p:txBody>
      </p:sp>
      <p:sp>
        <p:nvSpPr>
          <p:cNvPr id="6" name="Rectangle à coins arrondis 5"/>
          <p:cNvSpPr/>
          <p:nvPr/>
        </p:nvSpPr>
        <p:spPr>
          <a:xfrm>
            <a:off x="524927" y="4817530"/>
            <a:ext cx="1413934"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 4</a:t>
            </a:r>
            <a:endParaRPr lang="en-US" dirty="0"/>
          </a:p>
        </p:txBody>
      </p:sp>
      <p:sp>
        <p:nvSpPr>
          <p:cNvPr id="7" name="Rectangle à coins arrondis 6"/>
          <p:cNvSpPr/>
          <p:nvPr/>
        </p:nvSpPr>
        <p:spPr>
          <a:xfrm>
            <a:off x="3471325" y="2226730"/>
            <a:ext cx="1574801"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1</a:t>
            </a:r>
            <a:endParaRPr lang="en-US" dirty="0"/>
          </a:p>
        </p:txBody>
      </p:sp>
      <p:sp>
        <p:nvSpPr>
          <p:cNvPr id="11" name="Rectangle à coins arrondis 10"/>
          <p:cNvSpPr/>
          <p:nvPr/>
        </p:nvSpPr>
        <p:spPr>
          <a:xfrm>
            <a:off x="3471325" y="3090330"/>
            <a:ext cx="1574801"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2</a:t>
            </a:r>
            <a:endParaRPr lang="en-US" dirty="0"/>
          </a:p>
        </p:txBody>
      </p:sp>
      <p:sp>
        <p:nvSpPr>
          <p:cNvPr id="12" name="Rectangle à coins arrondis 11"/>
          <p:cNvSpPr/>
          <p:nvPr/>
        </p:nvSpPr>
        <p:spPr>
          <a:xfrm>
            <a:off x="3471324" y="3953930"/>
            <a:ext cx="1574801"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3</a:t>
            </a:r>
            <a:endParaRPr lang="en-US" dirty="0"/>
          </a:p>
        </p:txBody>
      </p:sp>
      <p:sp>
        <p:nvSpPr>
          <p:cNvPr id="13" name="Rectangle à coins arrondis 12"/>
          <p:cNvSpPr/>
          <p:nvPr/>
        </p:nvSpPr>
        <p:spPr>
          <a:xfrm>
            <a:off x="3471323" y="4817530"/>
            <a:ext cx="1574801"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4</a:t>
            </a:r>
            <a:endParaRPr lang="en-US" dirty="0"/>
          </a:p>
        </p:txBody>
      </p:sp>
      <p:cxnSp>
        <p:nvCxnSpPr>
          <p:cNvPr id="14" name="Connecteur droit avec flèche 13"/>
          <p:cNvCxnSpPr>
            <a:stCxn id="3" idx="3"/>
            <a:endCxn id="7" idx="1"/>
          </p:cNvCxnSpPr>
          <p:nvPr/>
        </p:nvCxnSpPr>
        <p:spPr>
          <a:xfrm>
            <a:off x="1938861" y="2501897"/>
            <a:ext cx="1532464" cy="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17" name="Connecteur droit avec flèche 16"/>
          <p:cNvCxnSpPr>
            <a:stCxn id="3" idx="3"/>
            <a:endCxn id="11" idx="1"/>
          </p:cNvCxnSpPr>
          <p:nvPr/>
        </p:nvCxnSpPr>
        <p:spPr>
          <a:xfrm>
            <a:off x="1938861" y="2501897"/>
            <a:ext cx="1532464" cy="8636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20" name="Connecteur droit avec flèche 19"/>
          <p:cNvCxnSpPr>
            <a:stCxn id="3" idx="3"/>
            <a:endCxn id="12" idx="1"/>
          </p:cNvCxnSpPr>
          <p:nvPr/>
        </p:nvCxnSpPr>
        <p:spPr>
          <a:xfrm>
            <a:off x="1938861" y="2501897"/>
            <a:ext cx="1532463" cy="17272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23" name="Connecteur droit avec flèche 22"/>
          <p:cNvCxnSpPr>
            <a:stCxn id="3" idx="3"/>
            <a:endCxn id="13" idx="1"/>
          </p:cNvCxnSpPr>
          <p:nvPr/>
        </p:nvCxnSpPr>
        <p:spPr>
          <a:xfrm>
            <a:off x="1938861" y="2501897"/>
            <a:ext cx="1532462" cy="25908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26" name="Connecteur droit avec flèche 25"/>
          <p:cNvCxnSpPr>
            <a:stCxn id="4" idx="3"/>
            <a:endCxn id="7" idx="1"/>
          </p:cNvCxnSpPr>
          <p:nvPr/>
        </p:nvCxnSpPr>
        <p:spPr>
          <a:xfrm flipV="1">
            <a:off x="1938861" y="2501897"/>
            <a:ext cx="1532464" cy="8636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29" name="Connecteur droit avec flèche 28"/>
          <p:cNvCxnSpPr>
            <a:stCxn id="5" idx="3"/>
            <a:endCxn id="7" idx="1"/>
          </p:cNvCxnSpPr>
          <p:nvPr/>
        </p:nvCxnSpPr>
        <p:spPr>
          <a:xfrm flipV="1">
            <a:off x="1938861" y="2501897"/>
            <a:ext cx="1532464" cy="17272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32" name="Connecteur droit avec flèche 31"/>
          <p:cNvCxnSpPr>
            <a:stCxn id="6" idx="3"/>
            <a:endCxn id="7" idx="1"/>
          </p:cNvCxnSpPr>
          <p:nvPr/>
        </p:nvCxnSpPr>
        <p:spPr>
          <a:xfrm flipV="1">
            <a:off x="1938861" y="2501897"/>
            <a:ext cx="1532464" cy="25908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35" name="Connecteur droit avec flèche 34"/>
          <p:cNvCxnSpPr>
            <a:stCxn id="4" idx="3"/>
            <a:endCxn id="11" idx="1"/>
          </p:cNvCxnSpPr>
          <p:nvPr/>
        </p:nvCxnSpPr>
        <p:spPr>
          <a:xfrm>
            <a:off x="1938861" y="3365497"/>
            <a:ext cx="1532464" cy="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38" name="Connecteur droit avec flèche 37"/>
          <p:cNvCxnSpPr>
            <a:stCxn id="4" idx="3"/>
            <a:endCxn id="12" idx="1"/>
          </p:cNvCxnSpPr>
          <p:nvPr/>
        </p:nvCxnSpPr>
        <p:spPr>
          <a:xfrm>
            <a:off x="1938861" y="3365497"/>
            <a:ext cx="1532463" cy="8636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41" name="Connecteur droit avec flèche 40"/>
          <p:cNvCxnSpPr>
            <a:stCxn id="4" idx="3"/>
            <a:endCxn id="13" idx="1"/>
          </p:cNvCxnSpPr>
          <p:nvPr/>
        </p:nvCxnSpPr>
        <p:spPr>
          <a:xfrm>
            <a:off x="1938861" y="3365497"/>
            <a:ext cx="1532462" cy="17272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44" name="Connecteur droit avec flèche 43"/>
          <p:cNvCxnSpPr>
            <a:stCxn id="5" idx="3"/>
            <a:endCxn id="11" idx="1"/>
          </p:cNvCxnSpPr>
          <p:nvPr/>
        </p:nvCxnSpPr>
        <p:spPr>
          <a:xfrm flipV="1">
            <a:off x="1938861" y="3365497"/>
            <a:ext cx="1532464" cy="8636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47" name="Connecteur droit avec flèche 46"/>
          <p:cNvCxnSpPr>
            <a:stCxn id="5" idx="3"/>
            <a:endCxn id="12" idx="1"/>
          </p:cNvCxnSpPr>
          <p:nvPr/>
        </p:nvCxnSpPr>
        <p:spPr>
          <a:xfrm>
            <a:off x="1938861" y="4229097"/>
            <a:ext cx="1532463" cy="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54" name="Connecteur droit avec flèche 53"/>
          <p:cNvCxnSpPr>
            <a:stCxn id="5" idx="3"/>
            <a:endCxn id="13" idx="1"/>
          </p:cNvCxnSpPr>
          <p:nvPr/>
        </p:nvCxnSpPr>
        <p:spPr>
          <a:xfrm>
            <a:off x="1938861" y="4229097"/>
            <a:ext cx="1532462" cy="8636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57" name="Connecteur droit avec flèche 56"/>
          <p:cNvCxnSpPr>
            <a:stCxn id="6" idx="3"/>
            <a:endCxn id="11" idx="1"/>
          </p:cNvCxnSpPr>
          <p:nvPr/>
        </p:nvCxnSpPr>
        <p:spPr>
          <a:xfrm flipV="1">
            <a:off x="1938861" y="3365497"/>
            <a:ext cx="1532464" cy="17272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60" name="Connecteur droit avec flèche 59"/>
          <p:cNvCxnSpPr>
            <a:stCxn id="6" idx="3"/>
            <a:endCxn id="12" idx="1"/>
          </p:cNvCxnSpPr>
          <p:nvPr/>
        </p:nvCxnSpPr>
        <p:spPr>
          <a:xfrm flipV="1">
            <a:off x="1938861" y="4229097"/>
            <a:ext cx="1532463" cy="8636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63" name="Connecteur droit avec flèche 62"/>
          <p:cNvCxnSpPr>
            <a:stCxn id="6" idx="3"/>
            <a:endCxn id="13" idx="1"/>
          </p:cNvCxnSpPr>
          <p:nvPr/>
        </p:nvCxnSpPr>
        <p:spPr>
          <a:xfrm>
            <a:off x="1938861" y="5092697"/>
            <a:ext cx="1532462" cy="0"/>
          </a:xfrm>
          <a:prstGeom prst="straightConnector1">
            <a:avLst/>
          </a:prstGeom>
          <a:noFill/>
          <a:ln w="6350" cap="flat" cmpd="sng" algn="ctr">
            <a:solidFill>
              <a:srgbClr val="4472C4"/>
            </a:solidFill>
            <a:prstDash val="solid"/>
            <a:miter lim="800000"/>
            <a:headEnd type="none"/>
            <a:tailEnd type="stealth" w="lg" len="lg"/>
          </a:ln>
          <a:effectLst/>
        </p:spPr>
      </p:cxnSp>
      <p:sp>
        <p:nvSpPr>
          <p:cNvPr id="66" name="ZoneTexte 65"/>
          <p:cNvSpPr txBox="1"/>
          <p:nvPr/>
        </p:nvSpPr>
        <p:spPr>
          <a:xfrm>
            <a:off x="1337728" y="1625537"/>
            <a:ext cx="3894666" cy="646331"/>
          </a:xfrm>
          <a:prstGeom prst="rect">
            <a:avLst/>
          </a:prstGeom>
          <a:noFill/>
        </p:spPr>
        <p:txBody>
          <a:bodyPr wrap="square" rtlCol="0">
            <a:spAutoFit/>
          </a:bodyPr>
          <a:lstStyle/>
          <a:p>
            <a:r>
              <a:rPr lang="en-US" b="1" dirty="0">
                <a:solidFill>
                  <a:srgbClr val="04364D"/>
                </a:solidFill>
                <a:latin typeface="Calibri" panose="020F0502020204030204"/>
              </a:rPr>
              <a:t>Term </a:t>
            </a:r>
            <a:r>
              <a:rPr lang="en-US" b="1" dirty="0" smtClean="0">
                <a:solidFill>
                  <a:srgbClr val="04364D"/>
                </a:solidFill>
                <a:latin typeface="Calibri" panose="020F0502020204030204"/>
              </a:rPr>
              <a:t>translation complexity			</a:t>
            </a:r>
            <a:endParaRPr lang="en-US" b="1" dirty="0">
              <a:solidFill>
                <a:srgbClr val="04364D"/>
              </a:solidFill>
              <a:latin typeface="Calibri" panose="020F0502020204030204"/>
            </a:endParaRPr>
          </a:p>
        </p:txBody>
      </p:sp>
      <p:sp>
        <p:nvSpPr>
          <p:cNvPr id="67" name="ZoneTexte 66"/>
          <p:cNvSpPr txBox="1"/>
          <p:nvPr/>
        </p:nvSpPr>
        <p:spPr>
          <a:xfrm>
            <a:off x="7365122" y="1606574"/>
            <a:ext cx="3151344" cy="369332"/>
          </a:xfrm>
          <a:prstGeom prst="rect">
            <a:avLst/>
          </a:prstGeom>
          <a:noFill/>
        </p:spPr>
        <p:txBody>
          <a:bodyPr wrap="square" rtlCol="0">
            <a:spAutoFit/>
          </a:bodyPr>
          <a:lstStyle/>
          <a:p>
            <a:r>
              <a:rPr lang="en-US" b="1" dirty="0" smtClean="0">
                <a:solidFill>
                  <a:srgbClr val="04364D"/>
                </a:solidFill>
                <a:latin typeface="Calibri" panose="020F0502020204030204"/>
              </a:rPr>
              <a:t>Semantic mapping complexity</a:t>
            </a:r>
            <a:endParaRPr lang="en-US" b="1" dirty="0">
              <a:solidFill>
                <a:srgbClr val="04364D"/>
              </a:solidFill>
              <a:latin typeface="Calibri" panose="020F0502020204030204"/>
            </a:endParaRPr>
          </a:p>
        </p:txBody>
      </p:sp>
      <p:sp>
        <p:nvSpPr>
          <p:cNvPr id="68" name="Rectangle à coins arrondis 67"/>
          <p:cNvSpPr/>
          <p:nvPr/>
        </p:nvSpPr>
        <p:spPr>
          <a:xfrm>
            <a:off x="6375393" y="2226730"/>
            <a:ext cx="1413934"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 1</a:t>
            </a:r>
            <a:endParaRPr lang="en-US" dirty="0"/>
          </a:p>
        </p:txBody>
      </p:sp>
      <p:sp>
        <p:nvSpPr>
          <p:cNvPr id="69" name="Rectangle à coins arrondis 68"/>
          <p:cNvSpPr/>
          <p:nvPr/>
        </p:nvSpPr>
        <p:spPr>
          <a:xfrm>
            <a:off x="6375393" y="3090330"/>
            <a:ext cx="1413934"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 2</a:t>
            </a:r>
            <a:endParaRPr lang="en-US" dirty="0"/>
          </a:p>
        </p:txBody>
      </p:sp>
      <p:sp>
        <p:nvSpPr>
          <p:cNvPr id="70" name="Rectangle à coins arrondis 69"/>
          <p:cNvSpPr/>
          <p:nvPr/>
        </p:nvSpPr>
        <p:spPr>
          <a:xfrm>
            <a:off x="6375393" y="3953930"/>
            <a:ext cx="1413934"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 3</a:t>
            </a:r>
            <a:endParaRPr lang="en-US" dirty="0"/>
          </a:p>
        </p:txBody>
      </p:sp>
      <p:sp>
        <p:nvSpPr>
          <p:cNvPr id="71" name="Rectangle à coins arrondis 70"/>
          <p:cNvSpPr/>
          <p:nvPr/>
        </p:nvSpPr>
        <p:spPr>
          <a:xfrm>
            <a:off x="6375393" y="4817530"/>
            <a:ext cx="1413934"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 4</a:t>
            </a:r>
            <a:endParaRPr lang="en-US" dirty="0"/>
          </a:p>
        </p:txBody>
      </p:sp>
      <p:sp>
        <p:nvSpPr>
          <p:cNvPr id="72" name="Rectangle à coins arrondis 71"/>
          <p:cNvSpPr/>
          <p:nvPr/>
        </p:nvSpPr>
        <p:spPr>
          <a:xfrm>
            <a:off x="10092265" y="2226730"/>
            <a:ext cx="1574801"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1</a:t>
            </a:r>
            <a:endParaRPr lang="en-US" dirty="0"/>
          </a:p>
        </p:txBody>
      </p:sp>
      <p:sp>
        <p:nvSpPr>
          <p:cNvPr id="73" name="Rectangle à coins arrondis 72"/>
          <p:cNvSpPr/>
          <p:nvPr/>
        </p:nvSpPr>
        <p:spPr>
          <a:xfrm>
            <a:off x="10092265" y="3090330"/>
            <a:ext cx="1574801"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2</a:t>
            </a:r>
            <a:endParaRPr lang="en-US" dirty="0"/>
          </a:p>
        </p:txBody>
      </p:sp>
      <p:sp>
        <p:nvSpPr>
          <p:cNvPr id="74" name="Rectangle à coins arrondis 73"/>
          <p:cNvSpPr/>
          <p:nvPr/>
        </p:nvSpPr>
        <p:spPr>
          <a:xfrm>
            <a:off x="10092264" y="3953930"/>
            <a:ext cx="1574801"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3</a:t>
            </a:r>
            <a:endParaRPr lang="en-US" dirty="0"/>
          </a:p>
        </p:txBody>
      </p:sp>
      <p:sp>
        <p:nvSpPr>
          <p:cNvPr id="75" name="Rectangle à coins arrondis 74"/>
          <p:cNvSpPr/>
          <p:nvPr/>
        </p:nvSpPr>
        <p:spPr>
          <a:xfrm>
            <a:off x="10092263" y="4817530"/>
            <a:ext cx="1574801"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4</a:t>
            </a:r>
            <a:endParaRPr lang="en-US" dirty="0"/>
          </a:p>
        </p:txBody>
      </p:sp>
      <p:sp>
        <p:nvSpPr>
          <p:cNvPr id="92" name="Rectangle à coins arrondis 91"/>
          <p:cNvSpPr/>
          <p:nvPr/>
        </p:nvSpPr>
        <p:spPr>
          <a:xfrm>
            <a:off x="8413731" y="3481890"/>
            <a:ext cx="1219202" cy="6308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Semantic anchor</a:t>
            </a:r>
            <a:endParaRPr lang="en-US" dirty="0"/>
          </a:p>
        </p:txBody>
      </p:sp>
      <p:cxnSp>
        <p:nvCxnSpPr>
          <p:cNvPr id="93" name="Connecteur droit avec flèche 92"/>
          <p:cNvCxnSpPr>
            <a:stCxn id="68" idx="3"/>
            <a:endCxn id="92" idx="1"/>
          </p:cNvCxnSpPr>
          <p:nvPr/>
        </p:nvCxnSpPr>
        <p:spPr>
          <a:xfrm>
            <a:off x="7789327" y="2501897"/>
            <a:ext cx="624404" cy="12954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96" name="Connecteur droit avec flèche 95"/>
          <p:cNvCxnSpPr>
            <a:stCxn id="69" idx="3"/>
            <a:endCxn id="92" idx="1"/>
          </p:cNvCxnSpPr>
          <p:nvPr/>
        </p:nvCxnSpPr>
        <p:spPr>
          <a:xfrm>
            <a:off x="7789327" y="3365497"/>
            <a:ext cx="624404" cy="4318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99" name="Connecteur droit avec flèche 98"/>
          <p:cNvCxnSpPr>
            <a:stCxn id="70" idx="3"/>
            <a:endCxn id="92" idx="1"/>
          </p:cNvCxnSpPr>
          <p:nvPr/>
        </p:nvCxnSpPr>
        <p:spPr>
          <a:xfrm flipV="1">
            <a:off x="7789327" y="3797297"/>
            <a:ext cx="624404" cy="4318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102" name="Connecteur droit avec flèche 101"/>
          <p:cNvCxnSpPr>
            <a:stCxn id="71" idx="3"/>
            <a:endCxn id="92" idx="1"/>
          </p:cNvCxnSpPr>
          <p:nvPr/>
        </p:nvCxnSpPr>
        <p:spPr>
          <a:xfrm flipV="1">
            <a:off x="7789327" y="3797297"/>
            <a:ext cx="624404" cy="12954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105" name="Connecteur droit avec flèche 104"/>
          <p:cNvCxnSpPr>
            <a:stCxn id="72" idx="1"/>
            <a:endCxn id="92" idx="3"/>
          </p:cNvCxnSpPr>
          <p:nvPr/>
        </p:nvCxnSpPr>
        <p:spPr>
          <a:xfrm flipH="1">
            <a:off x="9632933" y="2501897"/>
            <a:ext cx="459332" cy="1295400"/>
          </a:xfrm>
          <a:prstGeom prst="straightConnector1">
            <a:avLst/>
          </a:prstGeom>
          <a:noFill/>
          <a:ln w="6350" cap="flat" cmpd="sng" algn="ctr">
            <a:solidFill>
              <a:srgbClr val="4472C4"/>
            </a:solidFill>
            <a:prstDash val="solid"/>
            <a:miter lim="800000"/>
            <a:headEnd type="stealth"/>
            <a:tailEnd type="none" w="lg" len="lg"/>
          </a:ln>
          <a:effectLst/>
        </p:spPr>
      </p:cxnSp>
      <p:cxnSp>
        <p:nvCxnSpPr>
          <p:cNvPr id="108" name="Connecteur droit avec flèche 107"/>
          <p:cNvCxnSpPr>
            <a:stCxn id="73" idx="1"/>
            <a:endCxn id="92" idx="3"/>
          </p:cNvCxnSpPr>
          <p:nvPr/>
        </p:nvCxnSpPr>
        <p:spPr>
          <a:xfrm flipH="1">
            <a:off x="9632933" y="3365497"/>
            <a:ext cx="459332" cy="431800"/>
          </a:xfrm>
          <a:prstGeom prst="straightConnector1">
            <a:avLst/>
          </a:prstGeom>
          <a:noFill/>
          <a:ln w="6350" cap="flat" cmpd="sng" algn="ctr">
            <a:solidFill>
              <a:srgbClr val="4472C4"/>
            </a:solidFill>
            <a:prstDash val="solid"/>
            <a:miter lim="800000"/>
            <a:headEnd type="stealth"/>
            <a:tailEnd type="none" w="lg" len="lg"/>
          </a:ln>
          <a:effectLst/>
        </p:spPr>
      </p:cxnSp>
      <p:cxnSp>
        <p:nvCxnSpPr>
          <p:cNvPr id="111" name="Connecteur droit avec flèche 110"/>
          <p:cNvCxnSpPr>
            <a:stCxn id="74" idx="1"/>
            <a:endCxn id="92" idx="3"/>
          </p:cNvCxnSpPr>
          <p:nvPr/>
        </p:nvCxnSpPr>
        <p:spPr>
          <a:xfrm flipH="1" flipV="1">
            <a:off x="9632933" y="3797297"/>
            <a:ext cx="459331" cy="431800"/>
          </a:xfrm>
          <a:prstGeom prst="straightConnector1">
            <a:avLst/>
          </a:prstGeom>
          <a:noFill/>
          <a:ln w="6350" cap="flat" cmpd="sng" algn="ctr">
            <a:solidFill>
              <a:srgbClr val="4472C4"/>
            </a:solidFill>
            <a:prstDash val="solid"/>
            <a:miter lim="800000"/>
            <a:headEnd type="stealth"/>
            <a:tailEnd type="none" w="lg" len="lg"/>
          </a:ln>
          <a:effectLst/>
        </p:spPr>
      </p:cxnSp>
      <p:cxnSp>
        <p:nvCxnSpPr>
          <p:cNvPr id="114" name="Connecteur droit avec flèche 113"/>
          <p:cNvCxnSpPr>
            <a:stCxn id="75" idx="1"/>
            <a:endCxn id="92" idx="3"/>
          </p:cNvCxnSpPr>
          <p:nvPr/>
        </p:nvCxnSpPr>
        <p:spPr>
          <a:xfrm flipH="1" flipV="1">
            <a:off x="9632933" y="3797297"/>
            <a:ext cx="459330" cy="1295400"/>
          </a:xfrm>
          <a:prstGeom prst="straightConnector1">
            <a:avLst/>
          </a:prstGeom>
          <a:noFill/>
          <a:ln w="6350" cap="flat" cmpd="sng" algn="ctr">
            <a:solidFill>
              <a:srgbClr val="4472C4"/>
            </a:solidFill>
            <a:prstDash val="solid"/>
            <a:miter lim="800000"/>
            <a:headEnd type="stealth"/>
            <a:tailEnd type="none" w="lg" len="lg"/>
          </a:ln>
          <a:effectLst/>
        </p:spPr>
      </p:cxnSp>
      <p:sp>
        <p:nvSpPr>
          <p:cNvPr id="117" name="Rectangle 116"/>
          <p:cNvSpPr/>
          <p:nvPr/>
        </p:nvSpPr>
        <p:spPr>
          <a:xfrm>
            <a:off x="8352871" y="5719957"/>
            <a:ext cx="3198953" cy="369332"/>
          </a:xfrm>
          <a:prstGeom prst="rect">
            <a:avLst/>
          </a:prstGeom>
        </p:spPr>
        <p:txBody>
          <a:bodyPr wrap="none">
            <a:spAutoFit/>
          </a:bodyPr>
          <a:lstStyle/>
          <a:p>
            <a:r>
              <a:rPr lang="en-US" dirty="0" smtClean="0"/>
              <a:t>DPP System “Core” Ontology</a:t>
            </a:r>
            <a:endParaRPr lang="en-US" dirty="0"/>
          </a:p>
        </p:txBody>
      </p:sp>
      <p:sp>
        <p:nvSpPr>
          <p:cNvPr id="118" name="Virage 117"/>
          <p:cNvSpPr/>
          <p:nvPr/>
        </p:nvSpPr>
        <p:spPr>
          <a:xfrm rot="1361484" flipV="1">
            <a:off x="8222703" y="4285525"/>
            <a:ext cx="397934" cy="1739694"/>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593835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à coins arrondis 103"/>
          <p:cNvSpPr/>
          <p:nvPr/>
        </p:nvSpPr>
        <p:spPr>
          <a:xfrm>
            <a:off x="8764040" y="3776304"/>
            <a:ext cx="1219202" cy="6308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Semantic anchor</a:t>
            </a:r>
            <a:endParaRPr lang="en-US" dirty="0"/>
          </a:p>
        </p:txBody>
      </p:sp>
      <p:sp>
        <p:nvSpPr>
          <p:cNvPr id="103" name="Rectangle à coins arrondis 102"/>
          <p:cNvSpPr/>
          <p:nvPr/>
        </p:nvSpPr>
        <p:spPr>
          <a:xfrm>
            <a:off x="8640285" y="3681101"/>
            <a:ext cx="1219202" cy="6308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Semantic anchor</a:t>
            </a:r>
            <a:endParaRPr lang="en-US" dirty="0"/>
          </a:p>
        </p:txBody>
      </p:sp>
      <p:sp>
        <p:nvSpPr>
          <p:cNvPr id="2" name="Titre 1"/>
          <p:cNvSpPr>
            <a:spLocks noGrp="1"/>
          </p:cNvSpPr>
          <p:nvPr>
            <p:ph type="title"/>
          </p:nvPr>
        </p:nvSpPr>
        <p:spPr/>
        <p:txBody>
          <a:bodyPr/>
          <a:lstStyle/>
          <a:p>
            <a:r>
              <a:rPr lang="en-US"/>
              <a:t>The problem with semantics – part </a:t>
            </a:r>
            <a:r>
              <a:rPr lang="en-US" smtClean="0"/>
              <a:t>2</a:t>
            </a:r>
            <a:endParaRPr lang="en-US" dirty="0"/>
          </a:p>
        </p:txBody>
      </p:sp>
      <p:sp>
        <p:nvSpPr>
          <p:cNvPr id="67" name="ZoneTexte 66"/>
          <p:cNvSpPr txBox="1"/>
          <p:nvPr/>
        </p:nvSpPr>
        <p:spPr>
          <a:xfrm>
            <a:off x="1261872" y="1743703"/>
            <a:ext cx="4992624" cy="369332"/>
          </a:xfrm>
          <a:prstGeom prst="rect">
            <a:avLst/>
          </a:prstGeom>
          <a:noFill/>
        </p:spPr>
        <p:txBody>
          <a:bodyPr wrap="square" rtlCol="0">
            <a:spAutoFit/>
          </a:bodyPr>
          <a:lstStyle/>
          <a:p>
            <a:r>
              <a:rPr lang="en-US" b="1" dirty="0" smtClean="0">
                <a:solidFill>
                  <a:srgbClr val="04364D"/>
                </a:solidFill>
                <a:latin typeface="Calibri" panose="020F0502020204030204"/>
              </a:rPr>
              <a:t>Unification – Everyone uses the same</a:t>
            </a:r>
            <a:endParaRPr lang="en-US" dirty="0">
              <a:solidFill>
                <a:srgbClr val="04364D"/>
              </a:solidFill>
              <a:latin typeface="Calibri" panose="020F0502020204030204"/>
            </a:endParaRPr>
          </a:p>
        </p:txBody>
      </p:sp>
      <p:sp>
        <p:nvSpPr>
          <p:cNvPr id="68" name="Rectangle à coins arrondis 67"/>
          <p:cNvSpPr/>
          <p:nvPr/>
        </p:nvSpPr>
        <p:spPr>
          <a:xfrm>
            <a:off x="485412" y="2336458"/>
            <a:ext cx="1413934"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 1</a:t>
            </a:r>
            <a:endParaRPr lang="en-US" dirty="0"/>
          </a:p>
        </p:txBody>
      </p:sp>
      <p:sp>
        <p:nvSpPr>
          <p:cNvPr id="69" name="Rectangle à coins arrondis 68"/>
          <p:cNvSpPr/>
          <p:nvPr/>
        </p:nvSpPr>
        <p:spPr>
          <a:xfrm>
            <a:off x="485412" y="3200058"/>
            <a:ext cx="1413934"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 2</a:t>
            </a:r>
            <a:endParaRPr lang="en-US" dirty="0"/>
          </a:p>
        </p:txBody>
      </p:sp>
      <p:sp>
        <p:nvSpPr>
          <p:cNvPr id="70" name="Rectangle à coins arrondis 69"/>
          <p:cNvSpPr/>
          <p:nvPr/>
        </p:nvSpPr>
        <p:spPr>
          <a:xfrm>
            <a:off x="485412" y="4063658"/>
            <a:ext cx="1413934"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 3</a:t>
            </a:r>
            <a:endParaRPr lang="en-US" dirty="0"/>
          </a:p>
        </p:txBody>
      </p:sp>
      <p:sp>
        <p:nvSpPr>
          <p:cNvPr id="71" name="Rectangle à coins arrondis 70"/>
          <p:cNvSpPr/>
          <p:nvPr/>
        </p:nvSpPr>
        <p:spPr>
          <a:xfrm>
            <a:off x="485412" y="4927258"/>
            <a:ext cx="1413934"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 4</a:t>
            </a:r>
            <a:endParaRPr lang="en-US" dirty="0"/>
          </a:p>
        </p:txBody>
      </p:sp>
      <p:sp>
        <p:nvSpPr>
          <p:cNvPr id="72" name="Rectangle à coins arrondis 71"/>
          <p:cNvSpPr/>
          <p:nvPr/>
        </p:nvSpPr>
        <p:spPr>
          <a:xfrm>
            <a:off x="4202284" y="2336458"/>
            <a:ext cx="1574801"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1</a:t>
            </a:r>
            <a:endParaRPr lang="en-US" dirty="0"/>
          </a:p>
        </p:txBody>
      </p:sp>
      <p:sp>
        <p:nvSpPr>
          <p:cNvPr id="73" name="Rectangle à coins arrondis 72"/>
          <p:cNvSpPr/>
          <p:nvPr/>
        </p:nvSpPr>
        <p:spPr>
          <a:xfrm>
            <a:off x="4202284" y="3200058"/>
            <a:ext cx="1574801"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2</a:t>
            </a:r>
            <a:endParaRPr lang="en-US" dirty="0"/>
          </a:p>
        </p:txBody>
      </p:sp>
      <p:sp>
        <p:nvSpPr>
          <p:cNvPr id="74" name="Rectangle à coins arrondis 73"/>
          <p:cNvSpPr/>
          <p:nvPr/>
        </p:nvSpPr>
        <p:spPr>
          <a:xfrm>
            <a:off x="4202283" y="4063658"/>
            <a:ext cx="1574801"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3</a:t>
            </a:r>
            <a:endParaRPr lang="en-US" dirty="0"/>
          </a:p>
        </p:txBody>
      </p:sp>
      <p:sp>
        <p:nvSpPr>
          <p:cNvPr id="75" name="Rectangle à coins arrondis 74"/>
          <p:cNvSpPr/>
          <p:nvPr/>
        </p:nvSpPr>
        <p:spPr>
          <a:xfrm>
            <a:off x="4202282" y="4927258"/>
            <a:ext cx="1574801"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4</a:t>
            </a:r>
            <a:endParaRPr lang="en-US" dirty="0"/>
          </a:p>
        </p:txBody>
      </p:sp>
      <p:sp>
        <p:nvSpPr>
          <p:cNvPr id="92" name="Rectangle à coins arrondis 91"/>
          <p:cNvSpPr/>
          <p:nvPr/>
        </p:nvSpPr>
        <p:spPr>
          <a:xfrm>
            <a:off x="2523750" y="3591618"/>
            <a:ext cx="1219202" cy="6308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Semantic anchor</a:t>
            </a:r>
            <a:endParaRPr lang="en-US" dirty="0"/>
          </a:p>
        </p:txBody>
      </p:sp>
      <p:cxnSp>
        <p:nvCxnSpPr>
          <p:cNvPr id="93" name="Connecteur droit avec flèche 92"/>
          <p:cNvCxnSpPr>
            <a:stCxn id="68" idx="3"/>
            <a:endCxn id="92" idx="1"/>
          </p:cNvCxnSpPr>
          <p:nvPr/>
        </p:nvCxnSpPr>
        <p:spPr>
          <a:xfrm>
            <a:off x="1899346" y="2611625"/>
            <a:ext cx="624404" cy="12954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96" name="Connecteur droit avec flèche 95"/>
          <p:cNvCxnSpPr>
            <a:stCxn id="69" idx="3"/>
            <a:endCxn id="92" idx="1"/>
          </p:cNvCxnSpPr>
          <p:nvPr/>
        </p:nvCxnSpPr>
        <p:spPr>
          <a:xfrm>
            <a:off x="1899346" y="3475225"/>
            <a:ext cx="624404" cy="4318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99" name="Connecteur droit avec flèche 98"/>
          <p:cNvCxnSpPr>
            <a:stCxn id="70" idx="3"/>
            <a:endCxn id="92" idx="1"/>
          </p:cNvCxnSpPr>
          <p:nvPr/>
        </p:nvCxnSpPr>
        <p:spPr>
          <a:xfrm flipV="1">
            <a:off x="1899346" y="3907025"/>
            <a:ext cx="624404" cy="4318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102" name="Connecteur droit avec flèche 101"/>
          <p:cNvCxnSpPr>
            <a:stCxn id="71" idx="3"/>
            <a:endCxn id="92" idx="1"/>
          </p:cNvCxnSpPr>
          <p:nvPr/>
        </p:nvCxnSpPr>
        <p:spPr>
          <a:xfrm flipV="1">
            <a:off x="1899346" y="3907025"/>
            <a:ext cx="624404" cy="12954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105" name="Connecteur droit avec flèche 104"/>
          <p:cNvCxnSpPr>
            <a:stCxn id="72" idx="1"/>
            <a:endCxn id="92" idx="3"/>
          </p:cNvCxnSpPr>
          <p:nvPr/>
        </p:nvCxnSpPr>
        <p:spPr>
          <a:xfrm flipH="1">
            <a:off x="3742952" y="2611625"/>
            <a:ext cx="459332" cy="1295400"/>
          </a:xfrm>
          <a:prstGeom prst="straightConnector1">
            <a:avLst/>
          </a:prstGeom>
          <a:noFill/>
          <a:ln w="6350" cap="flat" cmpd="sng" algn="ctr">
            <a:solidFill>
              <a:srgbClr val="4472C4"/>
            </a:solidFill>
            <a:prstDash val="solid"/>
            <a:miter lim="800000"/>
            <a:headEnd type="stealth"/>
            <a:tailEnd type="none" w="lg" len="lg"/>
          </a:ln>
          <a:effectLst/>
        </p:spPr>
      </p:cxnSp>
      <p:cxnSp>
        <p:nvCxnSpPr>
          <p:cNvPr id="108" name="Connecteur droit avec flèche 107"/>
          <p:cNvCxnSpPr>
            <a:stCxn id="73" idx="1"/>
            <a:endCxn id="92" idx="3"/>
          </p:cNvCxnSpPr>
          <p:nvPr/>
        </p:nvCxnSpPr>
        <p:spPr>
          <a:xfrm flipH="1">
            <a:off x="3742952" y="3475225"/>
            <a:ext cx="459332" cy="431800"/>
          </a:xfrm>
          <a:prstGeom prst="straightConnector1">
            <a:avLst/>
          </a:prstGeom>
          <a:noFill/>
          <a:ln w="6350" cap="flat" cmpd="sng" algn="ctr">
            <a:solidFill>
              <a:srgbClr val="4472C4"/>
            </a:solidFill>
            <a:prstDash val="solid"/>
            <a:miter lim="800000"/>
            <a:headEnd type="stealth"/>
            <a:tailEnd type="none" w="lg" len="lg"/>
          </a:ln>
          <a:effectLst/>
        </p:spPr>
      </p:cxnSp>
      <p:cxnSp>
        <p:nvCxnSpPr>
          <p:cNvPr id="111" name="Connecteur droit avec flèche 110"/>
          <p:cNvCxnSpPr>
            <a:stCxn id="74" idx="1"/>
            <a:endCxn id="92" idx="3"/>
          </p:cNvCxnSpPr>
          <p:nvPr/>
        </p:nvCxnSpPr>
        <p:spPr>
          <a:xfrm flipH="1" flipV="1">
            <a:off x="3742952" y="3907025"/>
            <a:ext cx="459331" cy="431800"/>
          </a:xfrm>
          <a:prstGeom prst="straightConnector1">
            <a:avLst/>
          </a:prstGeom>
          <a:noFill/>
          <a:ln w="6350" cap="flat" cmpd="sng" algn="ctr">
            <a:solidFill>
              <a:srgbClr val="4472C4"/>
            </a:solidFill>
            <a:prstDash val="solid"/>
            <a:miter lim="800000"/>
            <a:headEnd type="stealth"/>
            <a:tailEnd type="none" w="lg" len="lg"/>
          </a:ln>
          <a:effectLst/>
        </p:spPr>
      </p:cxnSp>
      <p:cxnSp>
        <p:nvCxnSpPr>
          <p:cNvPr id="114" name="Connecteur droit avec flèche 113"/>
          <p:cNvCxnSpPr>
            <a:stCxn id="75" idx="1"/>
            <a:endCxn id="92" idx="3"/>
          </p:cNvCxnSpPr>
          <p:nvPr/>
        </p:nvCxnSpPr>
        <p:spPr>
          <a:xfrm flipH="1" flipV="1">
            <a:off x="3742952" y="3907025"/>
            <a:ext cx="459330" cy="1295400"/>
          </a:xfrm>
          <a:prstGeom prst="straightConnector1">
            <a:avLst/>
          </a:prstGeom>
          <a:noFill/>
          <a:ln w="6350" cap="flat" cmpd="sng" algn="ctr">
            <a:solidFill>
              <a:srgbClr val="4472C4"/>
            </a:solidFill>
            <a:prstDash val="solid"/>
            <a:miter lim="800000"/>
            <a:headEnd type="stealth"/>
            <a:tailEnd type="none" w="lg" len="lg"/>
          </a:ln>
          <a:effectLst/>
        </p:spPr>
      </p:cxnSp>
      <p:sp>
        <p:nvSpPr>
          <p:cNvPr id="48" name="ZoneTexte 47"/>
          <p:cNvSpPr txBox="1"/>
          <p:nvPr/>
        </p:nvSpPr>
        <p:spPr>
          <a:xfrm>
            <a:off x="7333488" y="1737983"/>
            <a:ext cx="4050792" cy="369332"/>
          </a:xfrm>
          <a:prstGeom prst="rect">
            <a:avLst/>
          </a:prstGeom>
          <a:noFill/>
        </p:spPr>
        <p:txBody>
          <a:bodyPr wrap="square" rtlCol="0">
            <a:spAutoFit/>
          </a:bodyPr>
          <a:lstStyle/>
          <a:p>
            <a:r>
              <a:rPr lang="en-US" b="1" dirty="0" smtClean="0">
                <a:solidFill>
                  <a:srgbClr val="04364D"/>
                </a:solidFill>
                <a:latin typeface="Calibri" panose="020F0502020204030204"/>
              </a:rPr>
              <a:t>Semantically interoperable anchors</a:t>
            </a:r>
            <a:endParaRPr lang="en-US" b="1" dirty="0">
              <a:solidFill>
                <a:srgbClr val="04364D"/>
              </a:solidFill>
              <a:latin typeface="Calibri" panose="020F0502020204030204"/>
            </a:endParaRPr>
          </a:p>
        </p:txBody>
      </p:sp>
      <p:sp>
        <p:nvSpPr>
          <p:cNvPr id="49" name="Rectangle à coins arrondis 48"/>
          <p:cNvSpPr/>
          <p:nvPr/>
        </p:nvSpPr>
        <p:spPr>
          <a:xfrm>
            <a:off x="6505218" y="2330738"/>
            <a:ext cx="1413934"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 1</a:t>
            </a:r>
            <a:endParaRPr lang="en-US" dirty="0"/>
          </a:p>
        </p:txBody>
      </p:sp>
      <p:sp>
        <p:nvSpPr>
          <p:cNvPr id="50" name="Rectangle à coins arrondis 49"/>
          <p:cNvSpPr/>
          <p:nvPr/>
        </p:nvSpPr>
        <p:spPr>
          <a:xfrm>
            <a:off x="6505218" y="3194338"/>
            <a:ext cx="1413934"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 2</a:t>
            </a:r>
            <a:endParaRPr lang="en-US" dirty="0"/>
          </a:p>
        </p:txBody>
      </p:sp>
      <p:sp>
        <p:nvSpPr>
          <p:cNvPr id="51" name="Rectangle à coins arrondis 50"/>
          <p:cNvSpPr/>
          <p:nvPr/>
        </p:nvSpPr>
        <p:spPr>
          <a:xfrm>
            <a:off x="6505218" y="4057938"/>
            <a:ext cx="1413934"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 3</a:t>
            </a:r>
            <a:endParaRPr lang="en-US" dirty="0"/>
          </a:p>
        </p:txBody>
      </p:sp>
      <p:sp>
        <p:nvSpPr>
          <p:cNvPr id="52" name="Rectangle à coins arrondis 51"/>
          <p:cNvSpPr/>
          <p:nvPr/>
        </p:nvSpPr>
        <p:spPr>
          <a:xfrm>
            <a:off x="6505218" y="4921538"/>
            <a:ext cx="1413934"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 4</a:t>
            </a:r>
            <a:endParaRPr lang="en-US" dirty="0"/>
          </a:p>
        </p:txBody>
      </p:sp>
      <p:sp>
        <p:nvSpPr>
          <p:cNvPr id="53" name="Rectangle à coins arrondis 52"/>
          <p:cNvSpPr/>
          <p:nvPr/>
        </p:nvSpPr>
        <p:spPr>
          <a:xfrm>
            <a:off x="10222090" y="2330738"/>
            <a:ext cx="1574801"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1</a:t>
            </a:r>
            <a:endParaRPr lang="en-US" dirty="0"/>
          </a:p>
        </p:txBody>
      </p:sp>
      <p:sp>
        <p:nvSpPr>
          <p:cNvPr id="55" name="Rectangle à coins arrondis 54"/>
          <p:cNvSpPr/>
          <p:nvPr/>
        </p:nvSpPr>
        <p:spPr>
          <a:xfrm>
            <a:off x="10222090" y="3194338"/>
            <a:ext cx="1574801"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2</a:t>
            </a:r>
            <a:endParaRPr lang="en-US" dirty="0"/>
          </a:p>
        </p:txBody>
      </p:sp>
      <p:sp>
        <p:nvSpPr>
          <p:cNvPr id="56" name="Rectangle à coins arrondis 55"/>
          <p:cNvSpPr/>
          <p:nvPr/>
        </p:nvSpPr>
        <p:spPr>
          <a:xfrm>
            <a:off x="10222089" y="4057938"/>
            <a:ext cx="1574801"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3</a:t>
            </a:r>
            <a:endParaRPr lang="en-US" dirty="0"/>
          </a:p>
        </p:txBody>
      </p:sp>
      <p:sp>
        <p:nvSpPr>
          <p:cNvPr id="58" name="Rectangle à coins arrondis 57"/>
          <p:cNvSpPr/>
          <p:nvPr/>
        </p:nvSpPr>
        <p:spPr>
          <a:xfrm>
            <a:off x="10222088" y="4921538"/>
            <a:ext cx="1574801" cy="55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4</a:t>
            </a:r>
            <a:endParaRPr lang="en-US" dirty="0"/>
          </a:p>
        </p:txBody>
      </p:sp>
      <p:sp>
        <p:nvSpPr>
          <p:cNvPr id="59" name="Rectangle à coins arrondis 58"/>
          <p:cNvSpPr/>
          <p:nvPr/>
        </p:nvSpPr>
        <p:spPr>
          <a:xfrm>
            <a:off x="8543556" y="3585898"/>
            <a:ext cx="1219202" cy="6308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Semantic anchor(s)</a:t>
            </a:r>
            <a:endParaRPr lang="en-US" dirty="0"/>
          </a:p>
        </p:txBody>
      </p:sp>
      <p:cxnSp>
        <p:nvCxnSpPr>
          <p:cNvPr id="61" name="Connecteur droit avec flèche 60"/>
          <p:cNvCxnSpPr>
            <a:stCxn id="49" idx="3"/>
            <a:endCxn id="59" idx="1"/>
          </p:cNvCxnSpPr>
          <p:nvPr/>
        </p:nvCxnSpPr>
        <p:spPr>
          <a:xfrm>
            <a:off x="7919152" y="2605905"/>
            <a:ext cx="624404" cy="12954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62" name="Connecteur droit avec flèche 61"/>
          <p:cNvCxnSpPr>
            <a:stCxn id="50" idx="3"/>
            <a:endCxn id="59" idx="1"/>
          </p:cNvCxnSpPr>
          <p:nvPr/>
        </p:nvCxnSpPr>
        <p:spPr>
          <a:xfrm>
            <a:off x="7919152" y="3469505"/>
            <a:ext cx="624404" cy="4318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64" name="Connecteur droit avec flèche 63"/>
          <p:cNvCxnSpPr>
            <a:stCxn id="51" idx="3"/>
            <a:endCxn id="59" idx="1"/>
          </p:cNvCxnSpPr>
          <p:nvPr/>
        </p:nvCxnSpPr>
        <p:spPr>
          <a:xfrm flipV="1">
            <a:off x="7919152" y="3901305"/>
            <a:ext cx="624404" cy="4318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65" name="Connecteur droit avec flèche 64"/>
          <p:cNvCxnSpPr>
            <a:stCxn id="52" idx="3"/>
            <a:endCxn id="59" idx="1"/>
          </p:cNvCxnSpPr>
          <p:nvPr/>
        </p:nvCxnSpPr>
        <p:spPr>
          <a:xfrm flipV="1">
            <a:off x="7919152" y="3901305"/>
            <a:ext cx="624404" cy="1295400"/>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76" name="Connecteur droit avec flèche 75"/>
          <p:cNvCxnSpPr>
            <a:stCxn id="53" idx="1"/>
            <a:endCxn id="59" idx="3"/>
          </p:cNvCxnSpPr>
          <p:nvPr/>
        </p:nvCxnSpPr>
        <p:spPr>
          <a:xfrm flipH="1">
            <a:off x="9762758" y="2605905"/>
            <a:ext cx="459332" cy="1295400"/>
          </a:xfrm>
          <a:prstGeom prst="straightConnector1">
            <a:avLst/>
          </a:prstGeom>
          <a:noFill/>
          <a:ln w="6350" cap="flat" cmpd="sng" algn="ctr">
            <a:solidFill>
              <a:srgbClr val="4472C4"/>
            </a:solidFill>
            <a:prstDash val="solid"/>
            <a:miter lim="800000"/>
            <a:headEnd type="stealth"/>
            <a:tailEnd type="none" w="lg" len="lg"/>
          </a:ln>
          <a:effectLst/>
        </p:spPr>
      </p:cxnSp>
      <p:cxnSp>
        <p:nvCxnSpPr>
          <p:cNvPr id="77" name="Connecteur droit avec flèche 76"/>
          <p:cNvCxnSpPr>
            <a:stCxn id="55" idx="1"/>
            <a:endCxn id="59" idx="3"/>
          </p:cNvCxnSpPr>
          <p:nvPr/>
        </p:nvCxnSpPr>
        <p:spPr>
          <a:xfrm flipH="1">
            <a:off x="9762758" y="3469505"/>
            <a:ext cx="459332" cy="431800"/>
          </a:xfrm>
          <a:prstGeom prst="straightConnector1">
            <a:avLst/>
          </a:prstGeom>
          <a:noFill/>
          <a:ln w="6350" cap="flat" cmpd="sng" algn="ctr">
            <a:solidFill>
              <a:srgbClr val="4472C4"/>
            </a:solidFill>
            <a:prstDash val="solid"/>
            <a:miter lim="800000"/>
            <a:headEnd type="stealth"/>
            <a:tailEnd type="none" w="lg" len="lg"/>
          </a:ln>
          <a:effectLst/>
        </p:spPr>
      </p:cxnSp>
      <p:cxnSp>
        <p:nvCxnSpPr>
          <p:cNvPr id="78" name="Connecteur droit avec flèche 77"/>
          <p:cNvCxnSpPr>
            <a:stCxn id="56" idx="1"/>
            <a:endCxn id="59" idx="3"/>
          </p:cNvCxnSpPr>
          <p:nvPr/>
        </p:nvCxnSpPr>
        <p:spPr>
          <a:xfrm flipH="1" flipV="1">
            <a:off x="9762758" y="3901305"/>
            <a:ext cx="459331" cy="431800"/>
          </a:xfrm>
          <a:prstGeom prst="straightConnector1">
            <a:avLst/>
          </a:prstGeom>
          <a:noFill/>
          <a:ln w="6350" cap="flat" cmpd="sng" algn="ctr">
            <a:solidFill>
              <a:srgbClr val="4472C4"/>
            </a:solidFill>
            <a:prstDash val="solid"/>
            <a:miter lim="800000"/>
            <a:headEnd type="stealth"/>
            <a:tailEnd type="none" w="lg" len="lg"/>
          </a:ln>
          <a:effectLst/>
        </p:spPr>
      </p:cxnSp>
      <p:cxnSp>
        <p:nvCxnSpPr>
          <p:cNvPr id="79" name="Connecteur droit avec flèche 78"/>
          <p:cNvCxnSpPr>
            <a:stCxn id="58" idx="1"/>
            <a:endCxn id="59" idx="3"/>
          </p:cNvCxnSpPr>
          <p:nvPr/>
        </p:nvCxnSpPr>
        <p:spPr>
          <a:xfrm flipH="1" flipV="1">
            <a:off x="9762758" y="3901305"/>
            <a:ext cx="459330" cy="1295400"/>
          </a:xfrm>
          <a:prstGeom prst="straightConnector1">
            <a:avLst/>
          </a:prstGeom>
          <a:noFill/>
          <a:ln w="6350" cap="flat" cmpd="sng" algn="ctr">
            <a:solidFill>
              <a:srgbClr val="4472C4"/>
            </a:solidFill>
            <a:prstDash val="solid"/>
            <a:miter lim="800000"/>
            <a:headEnd type="stealth"/>
            <a:tailEnd type="none" w="lg" len="lg"/>
          </a:ln>
          <a:effectLst/>
        </p:spPr>
      </p:cxnSp>
      <p:sp>
        <p:nvSpPr>
          <p:cNvPr id="42" name="Rectangle 41"/>
          <p:cNvSpPr/>
          <p:nvPr/>
        </p:nvSpPr>
        <p:spPr>
          <a:xfrm>
            <a:off x="2292370" y="5879526"/>
            <a:ext cx="5434310" cy="923330"/>
          </a:xfrm>
          <a:prstGeom prst="rect">
            <a:avLst/>
          </a:prstGeom>
        </p:spPr>
        <p:txBody>
          <a:bodyPr wrap="square">
            <a:spAutoFit/>
          </a:bodyPr>
          <a:lstStyle/>
          <a:p>
            <a:r>
              <a:rPr lang="en-US" i="1" smtClean="0"/>
              <a:t>Results in standardisation wars: “My data model/semantics/classification/dictionary/taxonomy etc. standard is better than yours.”</a:t>
            </a:r>
            <a:endParaRPr lang="en-US" i="1" dirty="0"/>
          </a:p>
        </p:txBody>
      </p:sp>
      <p:sp>
        <p:nvSpPr>
          <p:cNvPr id="43" name="Virage 42"/>
          <p:cNvSpPr/>
          <p:nvPr/>
        </p:nvSpPr>
        <p:spPr>
          <a:xfrm rot="1361484" flipV="1">
            <a:off x="2252287" y="4342145"/>
            <a:ext cx="397934" cy="1739694"/>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666838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Semantic interoperability vs. Unification</a:t>
            </a:r>
            <a:endParaRPr lang="en-GB" dirty="0"/>
          </a:p>
        </p:txBody>
      </p:sp>
      <p:sp>
        <p:nvSpPr>
          <p:cNvPr id="3" name="ZoneTexte 2"/>
          <p:cNvSpPr txBox="1"/>
          <p:nvPr/>
        </p:nvSpPr>
        <p:spPr>
          <a:xfrm>
            <a:off x="2966168" y="1535852"/>
            <a:ext cx="6752336" cy="369332"/>
          </a:xfrm>
          <a:prstGeom prst="rect">
            <a:avLst/>
          </a:prstGeom>
          <a:noFill/>
        </p:spPr>
        <p:txBody>
          <a:bodyPr wrap="square" rtlCol="0">
            <a:spAutoFit/>
          </a:bodyPr>
          <a:lstStyle/>
          <a:p>
            <a:r>
              <a:rPr lang="en-US" b="1" smtClean="0">
                <a:solidFill>
                  <a:srgbClr val="04364D"/>
                </a:solidFill>
                <a:latin typeface="Calibri" panose="020F0502020204030204"/>
              </a:rPr>
              <a:t>My product is red…                    </a:t>
            </a:r>
            <a:endParaRPr lang="en-US" b="1" dirty="0">
              <a:solidFill>
                <a:srgbClr val="04364D"/>
              </a:solidFill>
              <a:latin typeface="Calibri" panose="020F0502020204030204"/>
            </a:endParaRPr>
          </a:p>
        </p:txBody>
      </p:sp>
      <p:sp>
        <p:nvSpPr>
          <p:cNvPr id="10" name="ZoneTexte 9"/>
          <p:cNvSpPr txBox="1"/>
          <p:nvPr/>
        </p:nvSpPr>
        <p:spPr>
          <a:xfrm>
            <a:off x="2446173" y="2620708"/>
            <a:ext cx="913199" cy="369332"/>
          </a:xfrm>
          <a:prstGeom prst="rect">
            <a:avLst/>
          </a:prstGeom>
          <a:noFill/>
        </p:spPr>
        <p:txBody>
          <a:bodyPr wrap="none" rtlCol="0">
            <a:spAutoFit/>
          </a:bodyPr>
          <a:lstStyle/>
          <a:p>
            <a:r>
              <a:rPr lang="fr-FR" dirty="0" smtClean="0">
                <a:solidFill>
                  <a:srgbClr val="ED7D31"/>
                </a:solidFill>
                <a:latin typeface="Calibri" panose="020F0502020204030204"/>
              </a:rPr>
              <a:t>"rouge"</a:t>
            </a:r>
            <a:endParaRPr lang="en-GB" dirty="0">
              <a:solidFill>
                <a:srgbClr val="ED7D31"/>
              </a:solidFill>
              <a:latin typeface="Calibri" panose="020F0502020204030204"/>
            </a:endParaRPr>
          </a:p>
        </p:txBody>
      </p:sp>
      <p:sp>
        <p:nvSpPr>
          <p:cNvPr id="11" name="ZoneTexte 10"/>
          <p:cNvSpPr txBox="1"/>
          <p:nvPr/>
        </p:nvSpPr>
        <p:spPr>
          <a:xfrm>
            <a:off x="3623942" y="2623185"/>
            <a:ext cx="1563057" cy="369332"/>
          </a:xfrm>
          <a:prstGeom prst="rect">
            <a:avLst/>
          </a:prstGeom>
          <a:noFill/>
        </p:spPr>
        <p:txBody>
          <a:bodyPr wrap="none" rtlCol="0">
            <a:spAutoFit/>
          </a:bodyPr>
          <a:lstStyle/>
          <a:p>
            <a:r>
              <a:rPr lang="en-US" dirty="0" smtClean="0">
                <a:solidFill>
                  <a:srgbClr val="04364D">
                    <a:lumMod val="90000"/>
                    <a:lumOff val="10000"/>
                  </a:srgbClr>
                </a:solidFill>
                <a:latin typeface="Calibri" panose="020F0502020204030204"/>
              </a:rPr>
              <a:t> </a:t>
            </a:r>
            <a:r>
              <a:rPr lang="en-US" dirty="0" smtClean="0">
                <a:solidFill>
                  <a:srgbClr val="04364D">
                    <a:lumMod val="90000"/>
                    <a:lumOff val="10000"/>
                  </a:srgbClr>
                </a:solidFill>
                <a:latin typeface="Calibri" panose="020F0502020204030204"/>
                <a:sym typeface="Wingdings" panose="05000000000000000000" pitchFamily="2" charset="2"/>
              </a:rPr>
              <a:t> </a:t>
            </a:r>
            <a:r>
              <a:rPr lang="en-US" dirty="0" smtClean="0">
                <a:solidFill>
                  <a:srgbClr val="04364D">
                    <a:lumMod val="90000"/>
                    <a:lumOff val="10000"/>
                  </a:srgbClr>
                </a:solidFill>
                <a:latin typeface="Calibri" panose="020F0502020204030204"/>
              </a:rPr>
              <a:t>Maps to </a:t>
            </a:r>
            <a:r>
              <a:rPr lang="en-US" dirty="0" smtClean="0">
                <a:solidFill>
                  <a:srgbClr val="04364D">
                    <a:lumMod val="90000"/>
                    <a:lumOff val="10000"/>
                  </a:srgbClr>
                </a:solidFill>
                <a:latin typeface="Calibri" panose="020F0502020204030204"/>
                <a:sym typeface="Wingdings" panose="05000000000000000000" pitchFamily="2" charset="2"/>
              </a:rPr>
              <a:t></a:t>
            </a:r>
            <a:endParaRPr lang="en-US" dirty="0">
              <a:solidFill>
                <a:srgbClr val="04364D">
                  <a:lumMod val="90000"/>
                  <a:lumOff val="10000"/>
                </a:srgbClr>
              </a:solidFill>
              <a:latin typeface="Calibri" panose="020F0502020204030204"/>
            </a:endParaRPr>
          </a:p>
        </p:txBody>
      </p:sp>
      <p:sp>
        <p:nvSpPr>
          <p:cNvPr id="12" name="ZoneTexte 11"/>
          <p:cNvSpPr txBox="1"/>
          <p:nvPr/>
        </p:nvSpPr>
        <p:spPr>
          <a:xfrm>
            <a:off x="5553272" y="2623185"/>
            <a:ext cx="684996" cy="369332"/>
          </a:xfrm>
          <a:prstGeom prst="rect">
            <a:avLst/>
          </a:prstGeom>
          <a:noFill/>
        </p:spPr>
        <p:txBody>
          <a:bodyPr wrap="none" rtlCol="0">
            <a:spAutoFit/>
          </a:bodyPr>
          <a:lstStyle/>
          <a:p>
            <a:r>
              <a:rPr lang="fr-FR" dirty="0" smtClean="0">
                <a:solidFill>
                  <a:srgbClr val="ED7D31"/>
                </a:solidFill>
                <a:latin typeface="Calibri" panose="020F0502020204030204"/>
              </a:rPr>
              <a:t>"</a:t>
            </a:r>
            <a:r>
              <a:rPr lang="en-US" dirty="0" smtClean="0">
                <a:solidFill>
                  <a:srgbClr val="ED7D31"/>
                </a:solidFill>
                <a:latin typeface="Calibri" panose="020F0502020204030204"/>
              </a:rPr>
              <a:t>red</a:t>
            </a:r>
            <a:r>
              <a:rPr lang="fr-FR" dirty="0" smtClean="0">
                <a:solidFill>
                  <a:srgbClr val="ED7D31"/>
                </a:solidFill>
                <a:latin typeface="Calibri" panose="020F0502020204030204"/>
              </a:rPr>
              <a:t>"</a:t>
            </a:r>
            <a:endParaRPr lang="en-US" dirty="0">
              <a:solidFill>
                <a:srgbClr val="ED7D31"/>
              </a:solidFill>
              <a:latin typeface="Calibri" panose="020F0502020204030204"/>
            </a:endParaRPr>
          </a:p>
        </p:txBody>
      </p:sp>
      <p:cxnSp>
        <p:nvCxnSpPr>
          <p:cNvPr id="19" name="Connecteur droit avec flèche 18"/>
          <p:cNvCxnSpPr>
            <a:endCxn id="20" idx="0"/>
          </p:cNvCxnSpPr>
          <p:nvPr/>
        </p:nvCxnSpPr>
        <p:spPr>
          <a:xfrm flipH="1">
            <a:off x="2416639" y="3024058"/>
            <a:ext cx="727587" cy="1251263"/>
          </a:xfrm>
          <a:prstGeom prst="straightConnector1">
            <a:avLst/>
          </a:prstGeom>
          <a:noFill/>
          <a:ln w="6350" cap="flat" cmpd="sng" algn="ctr">
            <a:solidFill>
              <a:srgbClr val="4472C4"/>
            </a:solidFill>
            <a:prstDash val="solid"/>
            <a:miter lim="800000"/>
            <a:headEnd type="none"/>
            <a:tailEnd type="stealth" w="lg" len="lg"/>
          </a:ln>
          <a:effectLst/>
        </p:spPr>
      </p:cxnSp>
      <p:sp>
        <p:nvSpPr>
          <p:cNvPr id="20" name="Ellipse 19"/>
          <p:cNvSpPr/>
          <p:nvPr/>
        </p:nvSpPr>
        <p:spPr>
          <a:xfrm>
            <a:off x="1904301" y="4275321"/>
            <a:ext cx="1024676" cy="4459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panose="020F0502020204030204"/>
                <a:ea typeface="+mn-ea"/>
                <a:cs typeface="+mn-cs"/>
              </a:rPr>
              <a:t>color</a:t>
            </a:r>
          </a:p>
        </p:txBody>
      </p:sp>
      <p:sp>
        <p:nvSpPr>
          <p:cNvPr id="21" name="ZoneTexte 20"/>
          <p:cNvSpPr txBox="1"/>
          <p:nvPr/>
        </p:nvSpPr>
        <p:spPr>
          <a:xfrm rot="2073726">
            <a:off x="1167563" y="3991246"/>
            <a:ext cx="805029"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name</a:t>
            </a:r>
            <a:endParaRPr lang="en-US" sz="1200" dirty="0">
              <a:solidFill>
                <a:srgbClr val="04364D">
                  <a:lumMod val="90000"/>
                  <a:lumOff val="10000"/>
                </a:srgbClr>
              </a:solidFill>
              <a:latin typeface="Calibri" panose="020F0502020204030204"/>
            </a:endParaRPr>
          </a:p>
        </p:txBody>
      </p:sp>
      <p:cxnSp>
        <p:nvCxnSpPr>
          <p:cNvPr id="22" name="Connecteur droit avec flèche 21"/>
          <p:cNvCxnSpPr>
            <a:stCxn id="20" idx="4"/>
            <a:endCxn id="25" idx="0"/>
          </p:cNvCxnSpPr>
          <p:nvPr/>
        </p:nvCxnSpPr>
        <p:spPr>
          <a:xfrm flipH="1">
            <a:off x="1689052" y="4721290"/>
            <a:ext cx="727587" cy="762393"/>
          </a:xfrm>
          <a:prstGeom prst="straightConnector1">
            <a:avLst/>
          </a:prstGeom>
          <a:noFill/>
          <a:ln w="6350" cap="flat" cmpd="sng" algn="ctr">
            <a:solidFill>
              <a:srgbClr val="4472C4"/>
            </a:solidFill>
            <a:prstDash val="solid"/>
            <a:miter lim="800000"/>
            <a:headEnd type="none"/>
            <a:tailEnd type="stealth" w="lg" len="lg"/>
          </a:ln>
          <a:effectLst/>
        </p:spPr>
      </p:cxnSp>
      <p:sp>
        <p:nvSpPr>
          <p:cNvPr id="23" name="ZoneTexte 22"/>
          <p:cNvSpPr txBox="1"/>
          <p:nvPr/>
        </p:nvSpPr>
        <p:spPr>
          <a:xfrm rot="890530">
            <a:off x="2858215" y="4832504"/>
            <a:ext cx="783548"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value</a:t>
            </a:r>
            <a:endParaRPr lang="en-US" sz="1200" dirty="0">
              <a:solidFill>
                <a:srgbClr val="04364D">
                  <a:lumMod val="90000"/>
                  <a:lumOff val="10000"/>
                </a:srgbClr>
              </a:solidFill>
              <a:latin typeface="Calibri" panose="020F0502020204030204"/>
            </a:endParaRPr>
          </a:p>
        </p:txBody>
      </p:sp>
      <p:sp>
        <p:nvSpPr>
          <p:cNvPr id="24" name="ZoneTexte 23"/>
          <p:cNvSpPr txBox="1"/>
          <p:nvPr/>
        </p:nvSpPr>
        <p:spPr>
          <a:xfrm>
            <a:off x="4113495" y="4946271"/>
            <a:ext cx="957313" cy="369332"/>
          </a:xfrm>
          <a:prstGeom prst="rect">
            <a:avLst/>
          </a:prstGeom>
          <a:noFill/>
        </p:spPr>
        <p:txBody>
          <a:bodyPr wrap="none" rtlCol="0">
            <a:spAutoFit/>
          </a:bodyPr>
          <a:lstStyle/>
          <a:p>
            <a:r>
              <a:rPr lang="fr-FR" dirty="0" smtClean="0">
                <a:solidFill>
                  <a:srgbClr val="ED7D31"/>
                </a:solidFill>
                <a:latin typeface="Calibri" panose="020F0502020204030204"/>
              </a:rPr>
              <a:t>13-1023</a:t>
            </a:r>
            <a:endParaRPr lang="en-GB" dirty="0">
              <a:solidFill>
                <a:srgbClr val="ED7D31"/>
              </a:solidFill>
              <a:latin typeface="Calibri" panose="020F0502020204030204"/>
            </a:endParaRPr>
          </a:p>
        </p:txBody>
      </p:sp>
      <p:sp>
        <p:nvSpPr>
          <p:cNvPr id="25" name="Ellipse 24"/>
          <p:cNvSpPr/>
          <p:nvPr/>
        </p:nvSpPr>
        <p:spPr>
          <a:xfrm>
            <a:off x="623650" y="5483683"/>
            <a:ext cx="2130804" cy="4459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panose="020F0502020204030204"/>
                <a:ea typeface="+mn-ea"/>
                <a:cs typeface="+mn-cs"/>
              </a:rPr>
              <a:t>Color system</a:t>
            </a:r>
          </a:p>
        </p:txBody>
      </p:sp>
      <p:sp>
        <p:nvSpPr>
          <p:cNvPr id="26" name="ZoneTexte 25"/>
          <p:cNvSpPr txBox="1"/>
          <p:nvPr/>
        </p:nvSpPr>
        <p:spPr>
          <a:xfrm rot="18815842">
            <a:off x="1447406" y="4917097"/>
            <a:ext cx="824521" cy="276999"/>
          </a:xfrm>
          <a:prstGeom prst="rect">
            <a:avLst/>
          </a:prstGeom>
          <a:noFill/>
        </p:spPr>
        <p:txBody>
          <a:bodyPr wrap="none" rtlCol="0">
            <a:spAutoFit/>
          </a:bodyPr>
          <a:lstStyle/>
          <a:p>
            <a:r>
              <a:rPr lang="en-US" sz="1200" smtClean="0">
                <a:solidFill>
                  <a:srgbClr val="04364D">
                    <a:lumMod val="90000"/>
                    <a:lumOff val="10000"/>
                  </a:srgbClr>
                </a:solidFill>
                <a:latin typeface="Calibri" panose="020F0502020204030204"/>
              </a:rPr>
              <a:t>Defined in</a:t>
            </a:r>
            <a:endParaRPr lang="en-US" sz="1200" dirty="0">
              <a:solidFill>
                <a:srgbClr val="04364D">
                  <a:lumMod val="90000"/>
                  <a:lumOff val="10000"/>
                </a:srgbClr>
              </a:solidFill>
              <a:latin typeface="Calibri" panose="020F0502020204030204"/>
            </a:endParaRPr>
          </a:p>
        </p:txBody>
      </p:sp>
      <p:sp>
        <p:nvSpPr>
          <p:cNvPr id="27" name="ZoneTexte 26"/>
          <p:cNvSpPr txBox="1"/>
          <p:nvPr/>
        </p:nvSpPr>
        <p:spPr>
          <a:xfrm rot="402852">
            <a:off x="2894233" y="5519721"/>
            <a:ext cx="805029"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name</a:t>
            </a:r>
            <a:endParaRPr lang="en-US" sz="1200" dirty="0">
              <a:solidFill>
                <a:srgbClr val="04364D">
                  <a:lumMod val="90000"/>
                  <a:lumOff val="10000"/>
                </a:srgbClr>
              </a:solidFill>
              <a:latin typeface="Calibri" panose="020F0502020204030204"/>
            </a:endParaRPr>
          </a:p>
        </p:txBody>
      </p:sp>
      <p:cxnSp>
        <p:nvCxnSpPr>
          <p:cNvPr id="28" name="Connecteur droit avec flèche 27"/>
          <p:cNvCxnSpPr>
            <a:stCxn id="20" idx="5"/>
            <a:endCxn id="24" idx="1"/>
          </p:cNvCxnSpPr>
          <p:nvPr/>
        </p:nvCxnSpPr>
        <p:spPr>
          <a:xfrm>
            <a:off x="2778917" y="4655979"/>
            <a:ext cx="1334578" cy="474958"/>
          </a:xfrm>
          <a:prstGeom prst="straightConnector1">
            <a:avLst/>
          </a:prstGeom>
          <a:noFill/>
          <a:ln w="6350" cap="flat" cmpd="sng" algn="ctr">
            <a:solidFill>
              <a:srgbClr val="4472C4"/>
            </a:solidFill>
            <a:prstDash val="solid"/>
            <a:miter lim="800000"/>
            <a:headEnd type="none"/>
            <a:tailEnd type="stealth" w="lg" len="lg"/>
          </a:ln>
          <a:effectLst/>
        </p:spPr>
      </p:cxnSp>
      <p:sp>
        <p:nvSpPr>
          <p:cNvPr id="29" name="ZoneTexte 28"/>
          <p:cNvSpPr txBox="1"/>
          <p:nvPr/>
        </p:nvSpPr>
        <p:spPr>
          <a:xfrm>
            <a:off x="3998341" y="5693958"/>
            <a:ext cx="962443" cy="369332"/>
          </a:xfrm>
          <a:prstGeom prst="rect">
            <a:avLst/>
          </a:prstGeom>
          <a:noFill/>
        </p:spPr>
        <p:txBody>
          <a:bodyPr wrap="none" rtlCol="0">
            <a:spAutoFit/>
          </a:bodyPr>
          <a:lstStyle/>
          <a:p>
            <a:r>
              <a:rPr lang="fr-FR" dirty="0" smtClean="0">
                <a:solidFill>
                  <a:srgbClr val="ED7D31"/>
                </a:solidFill>
                <a:latin typeface="Calibri" panose="020F0502020204030204"/>
              </a:rPr>
              <a:t>Pantone</a:t>
            </a:r>
            <a:endParaRPr lang="en-GB" dirty="0">
              <a:solidFill>
                <a:srgbClr val="ED7D31"/>
              </a:solidFill>
              <a:latin typeface="Calibri" panose="020F0502020204030204"/>
            </a:endParaRPr>
          </a:p>
        </p:txBody>
      </p:sp>
      <p:cxnSp>
        <p:nvCxnSpPr>
          <p:cNvPr id="30" name="Connecteur droit avec flèche 29"/>
          <p:cNvCxnSpPr>
            <a:stCxn id="25" idx="6"/>
            <a:endCxn id="29" idx="1"/>
          </p:cNvCxnSpPr>
          <p:nvPr/>
        </p:nvCxnSpPr>
        <p:spPr>
          <a:xfrm>
            <a:off x="2754454" y="5706668"/>
            <a:ext cx="1243887" cy="171956"/>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31" name="Connecteur droit avec flèche 30"/>
          <p:cNvCxnSpPr>
            <a:stCxn id="12" idx="2"/>
            <a:endCxn id="32" idx="1"/>
          </p:cNvCxnSpPr>
          <p:nvPr/>
        </p:nvCxnSpPr>
        <p:spPr>
          <a:xfrm>
            <a:off x="5895770" y="2992517"/>
            <a:ext cx="446566" cy="1348115"/>
          </a:xfrm>
          <a:prstGeom prst="straightConnector1">
            <a:avLst/>
          </a:prstGeom>
          <a:noFill/>
          <a:ln w="6350" cap="flat" cmpd="sng" algn="ctr">
            <a:solidFill>
              <a:srgbClr val="4472C4"/>
            </a:solidFill>
            <a:prstDash val="solid"/>
            <a:miter lim="800000"/>
            <a:headEnd type="none"/>
            <a:tailEnd type="stealth" w="lg" len="lg"/>
          </a:ln>
          <a:effectLst/>
        </p:spPr>
      </p:cxnSp>
      <p:sp>
        <p:nvSpPr>
          <p:cNvPr id="32" name="Ellipse 31"/>
          <p:cNvSpPr/>
          <p:nvPr/>
        </p:nvSpPr>
        <p:spPr>
          <a:xfrm>
            <a:off x="6198610" y="4275321"/>
            <a:ext cx="981423" cy="4459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panose="020F0502020204030204"/>
                <a:ea typeface="+mn-ea"/>
                <a:cs typeface="+mn-cs"/>
              </a:rPr>
              <a:t>color</a:t>
            </a:r>
          </a:p>
        </p:txBody>
      </p:sp>
      <p:sp>
        <p:nvSpPr>
          <p:cNvPr id="33" name="ZoneTexte 32"/>
          <p:cNvSpPr txBox="1"/>
          <p:nvPr/>
        </p:nvSpPr>
        <p:spPr>
          <a:xfrm rot="20934876">
            <a:off x="7301636" y="4160943"/>
            <a:ext cx="805029"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name</a:t>
            </a:r>
            <a:endParaRPr lang="en-US" sz="1200" dirty="0">
              <a:solidFill>
                <a:srgbClr val="04364D">
                  <a:lumMod val="90000"/>
                  <a:lumOff val="10000"/>
                </a:srgbClr>
              </a:solidFill>
              <a:latin typeface="Calibri" panose="020F0502020204030204"/>
            </a:endParaRPr>
          </a:p>
        </p:txBody>
      </p:sp>
      <p:cxnSp>
        <p:nvCxnSpPr>
          <p:cNvPr id="34" name="Connecteur droit avec flèche 33"/>
          <p:cNvCxnSpPr>
            <a:stCxn id="32" idx="4"/>
          </p:cNvCxnSpPr>
          <p:nvPr/>
        </p:nvCxnSpPr>
        <p:spPr>
          <a:xfrm>
            <a:off x="6689322" y="4721290"/>
            <a:ext cx="589524" cy="879194"/>
          </a:xfrm>
          <a:prstGeom prst="straightConnector1">
            <a:avLst/>
          </a:prstGeom>
          <a:noFill/>
          <a:ln w="6350" cap="flat" cmpd="sng" algn="ctr">
            <a:solidFill>
              <a:srgbClr val="4472C4"/>
            </a:solidFill>
            <a:prstDash val="solid"/>
            <a:miter lim="800000"/>
            <a:headEnd type="none"/>
            <a:tailEnd type="stealth" w="lg" len="lg"/>
          </a:ln>
          <a:effectLst/>
        </p:spPr>
      </p:cxnSp>
      <p:sp>
        <p:nvSpPr>
          <p:cNvPr id="35" name="ZoneTexte 34"/>
          <p:cNvSpPr txBox="1"/>
          <p:nvPr/>
        </p:nvSpPr>
        <p:spPr>
          <a:xfrm rot="20465576">
            <a:off x="9282983" y="5330640"/>
            <a:ext cx="783548"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value</a:t>
            </a:r>
            <a:endParaRPr lang="en-US" sz="1200" dirty="0">
              <a:solidFill>
                <a:srgbClr val="04364D">
                  <a:lumMod val="90000"/>
                  <a:lumOff val="10000"/>
                </a:srgbClr>
              </a:solidFill>
              <a:latin typeface="Calibri" panose="020F0502020204030204"/>
            </a:endParaRPr>
          </a:p>
        </p:txBody>
      </p:sp>
      <p:sp>
        <p:nvSpPr>
          <p:cNvPr id="36" name="ZoneTexte 35"/>
          <p:cNvSpPr txBox="1"/>
          <p:nvPr/>
        </p:nvSpPr>
        <p:spPr>
          <a:xfrm>
            <a:off x="10390788" y="5165090"/>
            <a:ext cx="652743" cy="369332"/>
          </a:xfrm>
          <a:prstGeom prst="rect">
            <a:avLst/>
          </a:prstGeom>
          <a:noFill/>
        </p:spPr>
        <p:txBody>
          <a:bodyPr wrap="none" rtlCol="0">
            <a:spAutoFit/>
          </a:bodyPr>
          <a:lstStyle/>
          <a:p>
            <a:r>
              <a:rPr lang="fr-FR" dirty="0" smtClean="0">
                <a:solidFill>
                  <a:srgbClr val="ED7D31"/>
                </a:solidFill>
                <a:latin typeface="Calibri" panose="020F0502020204030204"/>
              </a:rPr>
              <a:t>3024</a:t>
            </a:r>
            <a:endParaRPr lang="en-GB" dirty="0">
              <a:solidFill>
                <a:srgbClr val="ED7D31"/>
              </a:solidFill>
              <a:latin typeface="Calibri" panose="020F0502020204030204"/>
            </a:endParaRPr>
          </a:p>
        </p:txBody>
      </p:sp>
      <p:sp>
        <p:nvSpPr>
          <p:cNvPr id="37" name="Ellipse 36"/>
          <p:cNvSpPr/>
          <p:nvPr/>
        </p:nvSpPr>
        <p:spPr>
          <a:xfrm>
            <a:off x="6972984" y="5534422"/>
            <a:ext cx="2130804" cy="4459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panose="020F0502020204030204"/>
                <a:ea typeface="+mn-ea"/>
                <a:cs typeface="+mn-cs"/>
              </a:rPr>
              <a:t>Color system</a:t>
            </a:r>
          </a:p>
        </p:txBody>
      </p:sp>
      <p:sp>
        <p:nvSpPr>
          <p:cNvPr id="38" name="ZoneTexte 37"/>
          <p:cNvSpPr txBox="1"/>
          <p:nvPr/>
        </p:nvSpPr>
        <p:spPr>
          <a:xfrm rot="906609">
            <a:off x="9322070" y="5867385"/>
            <a:ext cx="805029"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name</a:t>
            </a:r>
            <a:endParaRPr lang="en-US" sz="1200" dirty="0">
              <a:solidFill>
                <a:srgbClr val="04364D">
                  <a:lumMod val="90000"/>
                  <a:lumOff val="10000"/>
                </a:srgbClr>
              </a:solidFill>
              <a:latin typeface="Calibri" panose="020F0502020204030204"/>
            </a:endParaRPr>
          </a:p>
        </p:txBody>
      </p:sp>
      <p:cxnSp>
        <p:nvCxnSpPr>
          <p:cNvPr id="39" name="Connecteur droit avec flèche 38"/>
          <p:cNvCxnSpPr>
            <a:stCxn id="37" idx="6"/>
            <a:endCxn id="36" idx="1"/>
          </p:cNvCxnSpPr>
          <p:nvPr/>
        </p:nvCxnSpPr>
        <p:spPr>
          <a:xfrm flipV="1">
            <a:off x="9103788" y="5349756"/>
            <a:ext cx="1287000" cy="407651"/>
          </a:xfrm>
          <a:prstGeom prst="straightConnector1">
            <a:avLst/>
          </a:prstGeom>
          <a:noFill/>
          <a:ln w="6350" cap="flat" cmpd="sng" algn="ctr">
            <a:solidFill>
              <a:srgbClr val="4472C4"/>
            </a:solidFill>
            <a:prstDash val="solid"/>
            <a:miter lim="800000"/>
            <a:headEnd type="none"/>
            <a:tailEnd type="stealth" w="lg" len="lg"/>
          </a:ln>
          <a:effectLst/>
        </p:spPr>
      </p:cxnSp>
      <p:sp>
        <p:nvSpPr>
          <p:cNvPr id="40" name="ZoneTexte 39"/>
          <p:cNvSpPr txBox="1"/>
          <p:nvPr/>
        </p:nvSpPr>
        <p:spPr>
          <a:xfrm>
            <a:off x="10275634" y="5912777"/>
            <a:ext cx="540533" cy="369332"/>
          </a:xfrm>
          <a:prstGeom prst="rect">
            <a:avLst/>
          </a:prstGeom>
          <a:noFill/>
        </p:spPr>
        <p:txBody>
          <a:bodyPr wrap="none" rtlCol="0">
            <a:spAutoFit/>
          </a:bodyPr>
          <a:lstStyle/>
          <a:p>
            <a:r>
              <a:rPr lang="fr-FR" dirty="0" smtClean="0">
                <a:solidFill>
                  <a:srgbClr val="ED7D31"/>
                </a:solidFill>
                <a:latin typeface="Calibri" panose="020F0502020204030204"/>
              </a:rPr>
              <a:t>RAL</a:t>
            </a:r>
            <a:endParaRPr lang="en-GB" dirty="0">
              <a:solidFill>
                <a:srgbClr val="ED7D31"/>
              </a:solidFill>
              <a:latin typeface="Calibri" panose="020F0502020204030204"/>
            </a:endParaRPr>
          </a:p>
        </p:txBody>
      </p:sp>
      <p:cxnSp>
        <p:nvCxnSpPr>
          <p:cNvPr id="41" name="Connecteur droit avec flèche 40"/>
          <p:cNvCxnSpPr>
            <a:stCxn id="37" idx="6"/>
            <a:endCxn id="40" idx="1"/>
          </p:cNvCxnSpPr>
          <p:nvPr/>
        </p:nvCxnSpPr>
        <p:spPr>
          <a:xfrm>
            <a:off x="9103788" y="5757407"/>
            <a:ext cx="1171846" cy="340036"/>
          </a:xfrm>
          <a:prstGeom prst="straightConnector1">
            <a:avLst/>
          </a:prstGeom>
          <a:noFill/>
          <a:ln w="6350" cap="flat" cmpd="sng" algn="ctr">
            <a:solidFill>
              <a:srgbClr val="4472C4"/>
            </a:solidFill>
            <a:prstDash val="solid"/>
            <a:miter lim="800000"/>
            <a:headEnd type="none"/>
            <a:tailEnd type="stealth" w="lg" len="lg"/>
          </a:ln>
          <a:effectLst/>
        </p:spPr>
      </p:cxnSp>
      <p:sp>
        <p:nvSpPr>
          <p:cNvPr id="42" name="Rectangle 41"/>
          <p:cNvSpPr/>
          <p:nvPr/>
        </p:nvSpPr>
        <p:spPr>
          <a:xfrm>
            <a:off x="3716930" y="4313639"/>
            <a:ext cx="1505540" cy="369332"/>
          </a:xfrm>
          <a:prstGeom prst="rect">
            <a:avLst/>
          </a:prstGeom>
          <a:solidFill>
            <a:srgbClr val="FF0000"/>
          </a:solidFill>
          <a:ln w="12700" cap="flat" cmpd="sng" algn="ctr">
            <a:solidFill>
              <a:srgbClr val="04364D"/>
            </a:solidFill>
            <a:prstDash val="solid"/>
            <a:miter lim="800000"/>
          </a:ln>
          <a:effec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panose="020F0502020204030204"/>
                <a:ea typeface="+mn-ea"/>
                <a:cs typeface="+mn-cs"/>
              </a:rPr>
              <a:t>Is the same as</a:t>
            </a:r>
          </a:p>
        </p:txBody>
      </p:sp>
      <p:cxnSp>
        <p:nvCxnSpPr>
          <p:cNvPr id="43" name="Connecteur droit avec flèche 42"/>
          <p:cNvCxnSpPr/>
          <p:nvPr/>
        </p:nvCxnSpPr>
        <p:spPr>
          <a:xfrm>
            <a:off x="5222470" y="4498305"/>
            <a:ext cx="976141" cy="1"/>
          </a:xfrm>
          <a:prstGeom prst="straightConnector1">
            <a:avLst/>
          </a:prstGeom>
          <a:noFill/>
          <a:ln w="38100" cap="flat" cmpd="sng" algn="ctr">
            <a:solidFill>
              <a:srgbClr val="FF0000"/>
            </a:solidFill>
            <a:prstDash val="solid"/>
            <a:miter lim="800000"/>
            <a:headEnd type="none"/>
            <a:tailEnd type="stealth" w="lg" len="lg"/>
          </a:ln>
          <a:effectLst/>
        </p:spPr>
      </p:cxnSp>
      <p:cxnSp>
        <p:nvCxnSpPr>
          <p:cNvPr id="44" name="Connecteur droit avec flèche 43"/>
          <p:cNvCxnSpPr/>
          <p:nvPr/>
        </p:nvCxnSpPr>
        <p:spPr>
          <a:xfrm flipH="1">
            <a:off x="2826495" y="4498305"/>
            <a:ext cx="890435" cy="1"/>
          </a:xfrm>
          <a:prstGeom prst="straightConnector1">
            <a:avLst/>
          </a:prstGeom>
          <a:noFill/>
          <a:ln w="38100" cap="flat" cmpd="sng" algn="ctr">
            <a:solidFill>
              <a:srgbClr val="FF0000"/>
            </a:solidFill>
            <a:prstDash val="solid"/>
            <a:miter lim="800000"/>
            <a:headEnd type="none"/>
            <a:tailEnd type="stealth" w="lg" len="lg"/>
          </a:ln>
          <a:effectLst/>
        </p:spPr>
      </p:cxnSp>
      <p:sp>
        <p:nvSpPr>
          <p:cNvPr id="45" name="ZoneTexte 44"/>
          <p:cNvSpPr txBox="1"/>
          <p:nvPr/>
        </p:nvSpPr>
        <p:spPr>
          <a:xfrm>
            <a:off x="271933" y="3517892"/>
            <a:ext cx="1417119" cy="369332"/>
          </a:xfrm>
          <a:prstGeom prst="rect">
            <a:avLst/>
          </a:prstGeom>
          <a:noFill/>
        </p:spPr>
        <p:txBody>
          <a:bodyPr wrap="none" rtlCol="0">
            <a:spAutoFit/>
          </a:bodyPr>
          <a:lstStyle/>
          <a:p>
            <a:r>
              <a:rPr lang="en-US" dirty="0" smtClean="0">
                <a:solidFill>
                  <a:srgbClr val="ED7D31"/>
                </a:solidFill>
                <a:latin typeface="Calibri" panose="020F0502020204030204"/>
              </a:rPr>
              <a:t>"Cherry red" </a:t>
            </a:r>
            <a:endParaRPr lang="en-US" dirty="0">
              <a:solidFill>
                <a:srgbClr val="ED7D31"/>
              </a:solidFill>
              <a:latin typeface="Calibri" panose="020F0502020204030204"/>
            </a:endParaRPr>
          </a:p>
        </p:txBody>
      </p:sp>
      <p:cxnSp>
        <p:nvCxnSpPr>
          <p:cNvPr id="46" name="Connecteur droit avec flèche 45"/>
          <p:cNvCxnSpPr>
            <a:stCxn id="20" idx="2"/>
          </p:cNvCxnSpPr>
          <p:nvPr/>
        </p:nvCxnSpPr>
        <p:spPr>
          <a:xfrm flipH="1" flipV="1">
            <a:off x="1025657" y="3887224"/>
            <a:ext cx="878644" cy="611082"/>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47" name="Connecteur droit avec flèche 46"/>
          <p:cNvCxnSpPr>
            <a:stCxn id="32" idx="6"/>
            <a:endCxn id="48" idx="1"/>
          </p:cNvCxnSpPr>
          <p:nvPr/>
        </p:nvCxnSpPr>
        <p:spPr>
          <a:xfrm flipV="1">
            <a:off x="7180033" y="4224600"/>
            <a:ext cx="1390353" cy="273706"/>
          </a:xfrm>
          <a:prstGeom prst="straightConnector1">
            <a:avLst/>
          </a:prstGeom>
          <a:noFill/>
          <a:ln w="6350" cap="flat" cmpd="sng" algn="ctr">
            <a:solidFill>
              <a:srgbClr val="4472C4"/>
            </a:solidFill>
            <a:prstDash val="solid"/>
            <a:miter lim="800000"/>
            <a:headEnd type="none"/>
            <a:tailEnd type="stealth" w="lg" len="lg"/>
          </a:ln>
          <a:effectLst/>
        </p:spPr>
      </p:cxnSp>
      <p:sp>
        <p:nvSpPr>
          <p:cNvPr id="48" name="ZoneTexte 47"/>
          <p:cNvSpPr txBox="1"/>
          <p:nvPr/>
        </p:nvSpPr>
        <p:spPr>
          <a:xfrm>
            <a:off x="8570386" y="4039934"/>
            <a:ext cx="1755802" cy="369332"/>
          </a:xfrm>
          <a:prstGeom prst="rect">
            <a:avLst/>
          </a:prstGeom>
          <a:noFill/>
        </p:spPr>
        <p:txBody>
          <a:bodyPr wrap="none" rtlCol="0">
            <a:spAutoFit/>
          </a:bodyPr>
          <a:lstStyle/>
          <a:p>
            <a:r>
              <a:rPr lang="en-US" dirty="0" smtClean="0">
                <a:solidFill>
                  <a:srgbClr val="ED7D31"/>
                </a:solidFill>
                <a:latin typeface="Calibri" panose="020F0502020204030204"/>
              </a:rPr>
              <a:t>"Luminous red" </a:t>
            </a:r>
            <a:endParaRPr lang="en-US" dirty="0">
              <a:solidFill>
                <a:srgbClr val="ED7D31"/>
              </a:solidFill>
              <a:latin typeface="Calibri" panose="020F0502020204030204"/>
            </a:endParaRPr>
          </a:p>
        </p:txBody>
      </p:sp>
      <p:sp>
        <p:nvSpPr>
          <p:cNvPr id="59" name="ZoneTexte 58"/>
          <p:cNvSpPr txBox="1"/>
          <p:nvPr/>
        </p:nvSpPr>
        <p:spPr>
          <a:xfrm rot="18108546">
            <a:off x="2336640" y="3655265"/>
            <a:ext cx="393056"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Is a</a:t>
            </a:r>
            <a:endParaRPr lang="en-US" sz="1200" dirty="0">
              <a:solidFill>
                <a:srgbClr val="04364D">
                  <a:lumMod val="90000"/>
                  <a:lumOff val="10000"/>
                </a:srgbClr>
              </a:solidFill>
              <a:latin typeface="Calibri" panose="020F0502020204030204"/>
            </a:endParaRPr>
          </a:p>
        </p:txBody>
      </p:sp>
      <p:sp>
        <p:nvSpPr>
          <p:cNvPr id="63" name="ZoneTexte 62"/>
          <p:cNvSpPr txBox="1"/>
          <p:nvPr/>
        </p:nvSpPr>
        <p:spPr>
          <a:xfrm rot="4319068">
            <a:off x="6041740" y="3461465"/>
            <a:ext cx="393056"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Is a</a:t>
            </a:r>
            <a:endParaRPr lang="en-US" sz="1200" dirty="0">
              <a:solidFill>
                <a:srgbClr val="04364D">
                  <a:lumMod val="90000"/>
                  <a:lumOff val="10000"/>
                </a:srgbClr>
              </a:solidFill>
              <a:latin typeface="Calibri" panose="020F0502020204030204"/>
            </a:endParaRPr>
          </a:p>
        </p:txBody>
      </p:sp>
      <p:sp>
        <p:nvSpPr>
          <p:cNvPr id="51" name="ZoneTexte 50"/>
          <p:cNvSpPr txBox="1"/>
          <p:nvPr/>
        </p:nvSpPr>
        <p:spPr>
          <a:xfrm>
            <a:off x="1062513" y="2158247"/>
            <a:ext cx="2410788" cy="369332"/>
          </a:xfrm>
          <a:prstGeom prst="rect">
            <a:avLst/>
          </a:prstGeom>
          <a:noFill/>
        </p:spPr>
        <p:txBody>
          <a:bodyPr wrap="none" rtlCol="0">
            <a:spAutoFit/>
          </a:bodyPr>
          <a:lstStyle/>
          <a:p>
            <a:r>
              <a:rPr lang="en-US" b="1" smtClean="0">
                <a:solidFill>
                  <a:srgbClr val="04364D">
                    <a:lumMod val="90000"/>
                    <a:lumOff val="10000"/>
                  </a:srgbClr>
                </a:solidFill>
                <a:latin typeface="Calibri" panose="020F0502020204030204"/>
              </a:rPr>
              <a:t>My</a:t>
            </a:r>
            <a:r>
              <a:rPr lang="en-US" smtClean="0">
                <a:solidFill>
                  <a:srgbClr val="04364D">
                    <a:lumMod val="90000"/>
                    <a:lumOff val="10000"/>
                  </a:srgbClr>
                </a:solidFill>
                <a:latin typeface="Calibri" panose="020F0502020204030204"/>
              </a:rPr>
              <a:t> information system:</a:t>
            </a:r>
            <a:endParaRPr lang="en-US" dirty="0">
              <a:solidFill>
                <a:srgbClr val="04364D">
                  <a:lumMod val="90000"/>
                  <a:lumOff val="10000"/>
                </a:srgbClr>
              </a:solidFill>
              <a:latin typeface="Calibri" panose="020F0502020204030204"/>
            </a:endParaRPr>
          </a:p>
        </p:txBody>
      </p:sp>
      <p:sp>
        <p:nvSpPr>
          <p:cNvPr id="52" name="ZoneTexte 51"/>
          <p:cNvSpPr txBox="1"/>
          <p:nvPr/>
        </p:nvSpPr>
        <p:spPr>
          <a:xfrm>
            <a:off x="5405536" y="2158247"/>
            <a:ext cx="2528193" cy="369332"/>
          </a:xfrm>
          <a:prstGeom prst="rect">
            <a:avLst/>
          </a:prstGeom>
          <a:noFill/>
        </p:spPr>
        <p:txBody>
          <a:bodyPr wrap="none" rtlCol="0">
            <a:spAutoFit/>
          </a:bodyPr>
          <a:lstStyle/>
          <a:p>
            <a:r>
              <a:rPr lang="en-US" b="1" smtClean="0">
                <a:solidFill>
                  <a:srgbClr val="04364D">
                    <a:lumMod val="90000"/>
                    <a:lumOff val="10000"/>
                  </a:srgbClr>
                </a:solidFill>
                <a:latin typeface="Calibri" panose="020F0502020204030204"/>
              </a:rPr>
              <a:t>Your</a:t>
            </a:r>
            <a:r>
              <a:rPr lang="en-US" smtClean="0">
                <a:solidFill>
                  <a:srgbClr val="04364D">
                    <a:lumMod val="90000"/>
                    <a:lumOff val="10000"/>
                  </a:srgbClr>
                </a:solidFill>
                <a:latin typeface="Calibri" panose="020F0502020204030204"/>
              </a:rPr>
              <a:t> information system:</a:t>
            </a:r>
            <a:endParaRPr lang="en-US" dirty="0">
              <a:solidFill>
                <a:srgbClr val="04364D">
                  <a:lumMod val="90000"/>
                  <a:lumOff val="10000"/>
                </a:srgbClr>
              </a:solidFill>
              <a:latin typeface="Calibri" panose="020F0502020204030204"/>
            </a:endParaRPr>
          </a:p>
        </p:txBody>
      </p:sp>
      <p:sp>
        <p:nvSpPr>
          <p:cNvPr id="55" name="ZoneTexte 54"/>
          <p:cNvSpPr txBox="1"/>
          <p:nvPr/>
        </p:nvSpPr>
        <p:spPr>
          <a:xfrm rot="3458557">
            <a:off x="6740302" y="4923436"/>
            <a:ext cx="824521" cy="276999"/>
          </a:xfrm>
          <a:prstGeom prst="rect">
            <a:avLst/>
          </a:prstGeom>
          <a:noFill/>
        </p:spPr>
        <p:txBody>
          <a:bodyPr wrap="none" rtlCol="0">
            <a:spAutoFit/>
          </a:bodyPr>
          <a:lstStyle/>
          <a:p>
            <a:r>
              <a:rPr lang="en-US" sz="1200" smtClean="0">
                <a:solidFill>
                  <a:srgbClr val="04364D">
                    <a:lumMod val="90000"/>
                    <a:lumOff val="10000"/>
                  </a:srgbClr>
                </a:solidFill>
                <a:latin typeface="Calibri" panose="020F0502020204030204"/>
              </a:rPr>
              <a:t>Defined in</a:t>
            </a:r>
            <a:endParaRPr lang="en-US" sz="1200" dirty="0">
              <a:solidFill>
                <a:srgbClr val="04364D">
                  <a:lumMod val="90000"/>
                  <a:lumOff val="10000"/>
                </a:srgbClr>
              </a:solidFill>
              <a:latin typeface="Calibri" panose="020F0502020204030204"/>
            </a:endParaRPr>
          </a:p>
        </p:txBody>
      </p:sp>
    </p:spTree>
    <p:extLst>
      <p:ext uri="{BB962C8B-B14F-4D97-AF65-F5344CB8AC3E}">
        <p14:creationId xmlns:p14="http://schemas.microsoft.com/office/powerpoint/2010/main" val="679016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Why is semantic interoperability needed for the DPP system ?</a:t>
            </a:r>
            <a:endParaRPr lang="en-US" dirty="0"/>
          </a:p>
        </p:txBody>
      </p:sp>
      <p:graphicFrame>
        <p:nvGraphicFramePr>
          <p:cNvPr id="3" name="Espace réservé du contenu 5"/>
          <p:cNvGraphicFramePr>
            <a:graphicFrameLocks/>
          </p:cNvGraphicFramePr>
          <p:nvPr>
            <p:extLst/>
          </p:nvPr>
        </p:nvGraphicFramePr>
        <p:xfrm>
          <a:off x="485412" y="1833017"/>
          <a:ext cx="8993967" cy="3840480"/>
        </p:xfrm>
        <a:graphic>
          <a:graphicData uri="http://schemas.openxmlformats.org/drawingml/2006/table">
            <a:tbl>
              <a:tblPr firstRow="1" bandRow="1">
                <a:tableStyleId>{5C22544A-7EE6-4342-B048-85BDC9FD1C3A}</a:tableStyleId>
              </a:tblPr>
              <a:tblGrid>
                <a:gridCol w="6244341">
                  <a:extLst>
                    <a:ext uri="{9D8B030D-6E8A-4147-A177-3AD203B41FA5}">
                      <a16:colId xmlns:a16="http://schemas.microsoft.com/office/drawing/2014/main" val="168674473"/>
                    </a:ext>
                  </a:extLst>
                </a:gridCol>
                <a:gridCol w="2749626">
                  <a:extLst>
                    <a:ext uri="{9D8B030D-6E8A-4147-A177-3AD203B41FA5}">
                      <a16:colId xmlns:a16="http://schemas.microsoft.com/office/drawing/2014/main" val="653505982"/>
                    </a:ext>
                  </a:extLst>
                </a:gridCol>
              </a:tblGrid>
              <a:tr h="370840">
                <a:tc>
                  <a:txBody>
                    <a:bodyPr/>
                    <a:lstStyle/>
                    <a:p>
                      <a:endParaRPr lang="en-US" noProof="0" dirty="0"/>
                    </a:p>
                  </a:txBody>
                  <a:tcPr/>
                </a:tc>
                <a:tc>
                  <a:txBody>
                    <a:bodyPr/>
                    <a:lstStyle/>
                    <a:p>
                      <a:r>
                        <a:rPr lang="en-US" sz="2400" noProof="0" dirty="0" smtClean="0"/>
                        <a:t>Effort (time)</a:t>
                      </a:r>
                      <a:endParaRPr lang="en-US" noProof="0" dirty="0"/>
                    </a:p>
                  </a:txBody>
                  <a:tcPr/>
                </a:tc>
                <a:extLst>
                  <a:ext uri="{0D108BD9-81ED-4DB2-BD59-A6C34878D82A}">
                    <a16:rowId xmlns:a16="http://schemas.microsoft.com/office/drawing/2014/main" val="673595892"/>
                  </a:ext>
                </a:extLst>
              </a:tr>
              <a:tr h="370840">
                <a:tc>
                  <a:txBody>
                    <a:bodyPr/>
                    <a:lstStyle/>
                    <a:p>
                      <a:r>
                        <a:rPr lang="en-US" noProof="0" dirty="0" smtClean="0"/>
                        <a:t>Developing a data model (local to one information system)</a:t>
                      </a:r>
                      <a:endParaRPr lang="en-US" noProof="0" dirty="0"/>
                    </a:p>
                  </a:txBody>
                  <a:tcPr/>
                </a:tc>
                <a:tc>
                  <a:txBody>
                    <a:bodyPr/>
                    <a:lstStyle/>
                    <a:p>
                      <a:r>
                        <a:rPr lang="en-US" sz="2400" noProof="0" dirty="0" smtClean="0"/>
                        <a:t>+ +  </a:t>
                      </a:r>
                      <a:endParaRPr lang="en-US" sz="2400" noProof="0" dirty="0"/>
                    </a:p>
                  </a:txBody>
                  <a:tcPr/>
                </a:tc>
                <a:extLst>
                  <a:ext uri="{0D108BD9-81ED-4DB2-BD59-A6C34878D82A}">
                    <a16:rowId xmlns:a16="http://schemas.microsoft.com/office/drawing/2014/main" val="949782045"/>
                  </a:ext>
                </a:extLst>
              </a:tr>
              <a:tr h="370840">
                <a:tc>
                  <a:txBody>
                    <a:bodyPr/>
                    <a:lstStyle/>
                    <a:p>
                      <a:r>
                        <a:rPr lang="en-US" noProof="0" dirty="0" smtClean="0"/>
                        <a:t>Developing a data model for</a:t>
                      </a:r>
                      <a:r>
                        <a:rPr lang="en-US" baseline="0" noProof="0" dirty="0" smtClean="0"/>
                        <a:t> an industrial ecosystem</a:t>
                      </a:r>
                      <a:endParaRPr lang="en-US"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smtClean="0"/>
                        <a:t>+ + +</a:t>
                      </a:r>
                      <a:endParaRPr lang="en-US" sz="2400" noProof="0" dirty="0"/>
                    </a:p>
                  </a:txBody>
                  <a:tcPr/>
                </a:tc>
                <a:extLst>
                  <a:ext uri="{0D108BD9-81ED-4DB2-BD59-A6C34878D82A}">
                    <a16:rowId xmlns:a16="http://schemas.microsoft.com/office/drawing/2014/main" val="232972979"/>
                  </a:ext>
                </a:extLst>
              </a:tr>
              <a:tr h="370840">
                <a:tc>
                  <a:txBody>
                    <a:bodyPr/>
                    <a:lstStyle/>
                    <a:p>
                      <a:r>
                        <a:rPr lang="en-US" noProof="0" dirty="0" smtClean="0"/>
                        <a:t>Developing dictionaries, classification systems </a:t>
                      </a:r>
                      <a:endParaRPr lang="en-US" noProof="0" dirty="0"/>
                    </a:p>
                  </a:txBody>
                  <a:tcPr/>
                </a:tc>
                <a:tc>
                  <a:txBody>
                    <a:bodyPr/>
                    <a:lstStyle/>
                    <a:p>
                      <a:r>
                        <a:rPr lang="en-US" sz="2400" noProof="0" dirty="0" smtClean="0"/>
                        <a:t>+ + + +</a:t>
                      </a:r>
                      <a:endParaRPr lang="en-US" sz="2400" noProof="0" dirty="0"/>
                    </a:p>
                  </a:txBody>
                  <a:tcPr/>
                </a:tc>
                <a:extLst>
                  <a:ext uri="{0D108BD9-81ED-4DB2-BD59-A6C34878D82A}">
                    <a16:rowId xmlns:a16="http://schemas.microsoft.com/office/drawing/2014/main" val="31379623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t>Developing a domain ontology (concepts, relations)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smtClean="0"/>
                        <a:t>+ + + +</a:t>
                      </a:r>
                    </a:p>
                  </a:txBody>
                  <a:tcPr/>
                </a:tc>
                <a:extLst>
                  <a:ext uri="{0D108BD9-81ED-4DB2-BD59-A6C34878D82A}">
                    <a16:rowId xmlns:a16="http://schemas.microsoft.com/office/drawing/2014/main" val="221424276"/>
                  </a:ext>
                </a:extLst>
              </a:tr>
              <a:tr h="370840">
                <a:tc>
                  <a:txBody>
                    <a:bodyPr/>
                    <a:lstStyle/>
                    <a:p>
                      <a:r>
                        <a:rPr lang="en-US" noProof="0" dirty="0" smtClean="0"/>
                        <a:t>Developing standards for information</a:t>
                      </a:r>
                      <a:r>
                        <a:rPr lang="en-US" baseline="0" noProof="0" dirty="0" smtClean="0"/>
                        <a:t> points (product carbon footprint, durability, …)</a:t>
                      </a:r>
                      <a:endParaRPr lang="en-US"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smtClean="0"/>
                        <a:t>+ + + +</a:t>
                      </a:r>
                    </a:p>
                  </a:txBody>
                  <a:tcPr/>
                </a:tc>
                <a:extLst>
                  <a:ext uri="{0D108BD9-81ED-4DB2-BD59-A6C34878D82A}">
                    <a16:rowId xmlns:a16="http://schemas.microsoft.com/office/drawing/2014/main" val="3001641416"/>
                  </a:ext>
                </a:extLst>
              </a:tr>
              <a:tr h="370840">
                <a:tc>
                  <a:txBody>
                    <a:bodyPr/>
                    <a:lstStyle/>
                    <a:p>
                      <a:r>
                        <a:rPr lang="en-US" noProof="0" dirty="0" smtClean="0"/>
                        <a:t>Converting the above</a:t>
                      </a:r>
                      <a:r>
                        <a:rPr lang="en-US" baseline="0" noProof="0" dirty="0" smtClean="0"/>
                        <a:t> into machine readable formats</a:t>
                      </a:r>
                      <a:endParaRPr lang="en-US" noProof="0" dirty="0"/>
                    </a:p>
                  </a:txBody>
                  <a:tcPr/>
                </a:tc>
                <a:tc>
                  <a:txBody>
                    <a:bodyPr/>
                    <a:lstStyle/>
                    <a:p>
                      <a:r>
                        <a:rPr lang="en-US" sz="2400" noProof="0" dirty="0" smtClean="0"/>
                        <a:t>+</a:t>
                      </a:r>
                      <a:endParaRPr lang="en-US" sz="2400" noProof="0" dirty="0"/>
                    </a:p>
                  </a:txBody>
                  <a:tcPr/>
                </a:tc>
                <a:extLst>
                  <a:ext uri="{0D108BD9-81ED-4DB2-BD59-A6C34878D82A}">
                    <a16:rowId xmlns:a16="http://schemas.microsoft.com/office/drawing/2014/main" val="3891310029"/>
                  </a:ext>
                </a:extLst>
              </a:tr>
              <a:tr h="370840">
                <a:tc>
                  <a:txBody>
                    <a:bodyPr/>
                    <a:lstStyle/>
                    <a:p>
                      <a:r>
                        <a:rPr lang="en-US" noProof="0" dirty="0" smtClean="0"/>
                        <a:t>Making machine</a:t>
                      </a:r>
                      <a:r>
                        <a:rPr lang="en-US" baseline="0" noProof="0" dirty="0" smtClean="0"/>
                        <a:t> readable data semantically interoperable</a:t>
                      </a:r>
                      <a:endParaRPr lang="en-US" noProof="0" dirty="0"/>
                    </a:p>
                  </a:txBody>
                  <a:tcPr/>
                </a:tc>
                <a:tc>
                  <a:txBody>
                    <a:bodyPr/>
                    <a:lstStyle/>
                    <a:p>
                      <a:r>
                        <a:rPr lang="en-US" sz="2400" noProof="0" dirty="0" smtClean="0"/>
                        <a:t>+</a:t>
                      </a:r>
                      <a:endParaRPr lang="en-US" sz="2400" noProof="0" dirty="0"/>
                    </a:p>
                  </a:txBody>
                  <a:tcPr/>
                </a:tc>
                <a:extLst>
                  <a:ext uri="{0D108BD9-81ED-4DB2-BD59-A6C34878D82A}">
                    <a16:rowId xmlns:a16="http://schemas.microsoft.com/office/drawing/2014/main" val="2089537533"/>
                  </a:ext>
                </a:extLst>
              </a:tr>
            </a:tbl>
          </a:graphicData>
        </a:graphic>
      </p:graphicFrame>
      <p:sp>
        <p:nvSpPr>
          <p:cNvPr id="4" name="Rectangle 3"/>
          <p:cNvSpPr/>
          <p:nvPr/>
        </p:nvSpPr>
        <p:spPr>
          <a:xfrm>
            <a:off x="4821586" y="755139"/>
            <a:ext cx="3331361" cy="584775"/>
          </a:xfrm>
          <a:prstGeom prst="rect">
            <a:avLst/>
          </a:prstGeom>
        </p:spPr>
        <p:txBody>
          <a:bodyPr wrap="none">
            <a:spAutoFit/>
          </a:bodyPr>
          <a:lstStyle/>
          <a:p>
            <a:r>
              <a:rPr lang="en-US" sz="3200" b="1" dirty="0" smtClean="0">
                <a:solidFill>
                  <a:srgbClr val="FF0000"/>
                </a:solidFill>
              </a:rPr>
              <a:t>Answer: REUSE</a:t>
            </a:r>
            <a:endParaRPr lang="en-US" sz="3200" b="1" dirty="0">
              <a:solidFill>
                <a:srgbClr val="FF0000"/>
              </a:solidFill>
            </a:endParaRPr>
          </a:p>
        </p:txBody>
      </p:sp>
      <p:sp>
        <p:nvSpPr>
          <p:cNvPr id="9" name="Rectangle 8"/>
          <p:cNvSpPr/>
          <p:nvPr/>
        </p:nvSpPr>
        <p:spPr>
          <a:xfrm>
            <a:off x="9898490" y="3257110"/>
            <a:ext cx="2115710" cy="1797490"/>
          </a:xfrm>
          <a:prstGeom prst="wedgeRectCallout">
            <a:avLst>
              <a:gd name="adj1" fmla="val -92126"/>
              <a:gd name="adj2" fmla="val -161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An ontology is a formal representation of knowledge for a given domain. They can also be defined as data models with a standardized technical representation. </a:t>
            </a:r>
            <a:endParaRPr lang="en-US" sz="1400" dirty="0"/>
          </a:p>
        </p:txBody>
      </p:sp>
    </p:spTree>
    <p:extLst>
      <p:ext uri="{BB962C8B-B14F-4D97-AF65-F5344CB8AC3E}">
        <p14:creationId xmlns:p14="http://schemas.microsoft.com/office/powerpoint/2010/main" val="1166128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Why is semantic interoperability needed for the DPP system ?</a:t>
            </a:r>
            <a:endParaRPr lang="en-GB" dirty="0"/>
          </a:p>
        </p:txBody>
      </p:sp>
      <p:sp>
        <p:nvSpPr>
          <p:cNvPr id="7" name="Espace réservé du contenu 2"/>
          <p:cNvSpPr txBox="1">
            <a:spLocks/>
          </p:cNvSpPr>
          <p:nvPr/>
        </p:nvSpPr>
        <p:spPr>
          <a:xfrm>
            <a:off x="407368" y="1556792"/>
            <a:ext cx="6628432" cy="5200623"/>
          </a:xfrm>
          <a:prstGeom prst="rect">
            <a:avLst/>
          </a:prstGeom>
        </p:spPr>
        <p:txBody>
          <a:bodyPr>
            <a:noAutofit/>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b="1" dirty="0" smtClean="0">
                <a:solidFill>
                  <a:srgbClr val="FF0000"/>
                </a:solidFill>
              </a:rPr>
              <a:t>1</a:t>
            </a:r>
            <a:r>
              <a:rPr lang="en-US" b="1" smtClean="0">
                <a:solidFill>
                  <a:srgbClr val="FF0000"/>
                </a:solidFill>
              </a:rPr>
              <a:t>/ REUSE. Everyone can use their own.</a:t>
            </a:r>
            <a:endParaRPr lang="en-US" b="1" dirty="0" smtClean="0">
              <a:solidFill>
                <a:srgbClr val="FF0000"/>
              </a:solidFill>
            </a:endParaRPr>
          </a:p>
          <a:p>
            <a:pPr>
              <a:spcAft>
                <a:spcPts val="1200"/>
              </a:spcAft>
            </a:pPr>
            <a:r>
              <a:rPr lang="en-US" sz="2000" dirty="0" smtClean="0"/>
              <a:t>2</a:t>
            </a:r>
            <a:r>
              <a:rPr lang="en-US" sz="2000" smtClean="0"/>
              <a:t>/ Avoid standardization wars.</a:t>
            </a:r>
          </a:p>
          <a:p>
            <a:pPr>
              <a:spcAft>
                <a:spcPts val="1200"/>
              </a:spcAft>
            </a:pPr>
            <a:r>
              <a:rPr lang="en-US" sz="2000" smtClean="0"/>
              <a:t>3/ Promote interoperability with international DPPs.</a:t>
            </a:r>
            <a:endParaRPr lang="en-US" sz="2000"/>
          </a:p>
          <a:p>
            <a:pPr>
              <a:spcAft>
                <a:spcPts val="1200"/>
              </a:spcAft>
            </a:pPr>
            <a:r>
              <a:rPr lang="en-US" sz="2000" smtClean="0"/>
              <a:t>4/ Break sectoral </a:t>
            </a:r>
            <a:r>
              <a:rPr lang="en-US" sz="2000" dirty="0" smtClean="0"/>
              <a:t>information </a:t>
            </a:r>
            <a:r>
              <a:rPr lang="en-US" sz="2000" smtClean="0"/>
              <a:t>barriers for </a:t>
            </a:r>
            <a:r>
              <a:rPr lang="en-US" sz="2000" dirty="0" smtClean="0"/>
              <a:t>a Circular Economy</a:t>
            </a:r>
          </a:p>
          <a:p>
            <a:pPr>
              <a:spcAft>
                <a:spcPts val="1200"/>
              </a:spcAft>
            </a:pPr>
            <a:r>
              <a:rPr lang="en-US" sz="2000" dirty="0"/>
              <a:t>5</a:t>
            </a:r>
            <a:r>
              <a:rPr lang="en-US" sz="2000" smtClean="0"/>
              <a:t>/ </a:t>
            </a:r>
            <a:r>
              <a:rPr lang="en-US" sz="2000" dirty="0" smtClean="0"/>
              <a:t>Support interoperability with other data pools (e.g. </a:t>
            </a:r>
            <a:r>
              <a:rPr lang="en-US" sz="2000" dirty="0"/>
              <a:t>in-house IT </a:t>
            </a:r>
            <a:r>
              <a:rPr lang="en-US" sz="2000" dirty="0" smtClean="0"/>
              <a:t>systems, manufacturing data spaces, </a:t>
            </a:r>
            <a:r>
              <a:rPr lang="en-US" sz="2000" smtClean="0"/>
              <a:t>etc.) for beyond-mandatory DPP uses.</a:t>
            </a:r>
            <a:endParaRPr lang="en-US" sz="2000" dirty="0" smtClean="0"/>
          </a:p>
          <a:p>
            <a:pPr>
              <a:spcAft>
                <a:spcPts val="1200"/>
              </a:spcAft>
            </a:pPr>
            <a:r>
              <a:rPr lang="en-US" sz="2000"/>
              <a:t>6</a:t>
            </a:r>
            <a:r>
              <a:rPr lang="en-US" sz="2000" smtClean="0"/>
              <a:t>/ Facilitate DPP extensibility </a:t>
            </a:r>
            <a:r>
              <a:rPr lang="en-US" sz="2000" dirty="0" smtClean="0"/>
              <a:t>for evolving information requirements</a:t>
            </a:r>
          </a:p>
          <a:p>
            <a:pPr lvl="1">
              <a:spcBef>
                <a:spcPts val="0"/>
              </a:spcBef>
            </a:pPr>
            <a:endParaRPr lang="en-US" sz="1500" dirty="0"/>
          </a:p>
          <a:p>
            <a:pPr lvl="1">
              <a:spcBef>
                <a:spcPts val="0"/>
              </a:spcBef>
            </a:pPr>
            <a:endParaRPr lang="en-US" sz="1500" dirty="0"/>
          </a:p>
          <a:p>
            <a:pPr>
              <a:spcAft>
                <a:spcPts val="1200"/>
              </a:spcAft>
            </a:pPr>
            <a:endParaRPr lang="en-US" sz="2000" dirty="0" smtClean="0"/>
          </a:p>
          <a:p>
            <a:pPr>
              <a:spcAft>
                <a:spcPts val="1200"/>
              </a:spcAft>
            </a:pPr>
            <a:endParaRPr lang="en-US" sz="2000" dirty="0" smtClean="0"/>
          </a:p>
          <a:p>
            <a:endParaRPr lang="en-US" sz="2000" dirty="0"/>
          </a:p>
        </p:txBody>
      </p:sp>
      <p:pic>
        <p:nvPicPr>
          <p:cNvPr id="8" name="Image 7"/>
          <p:cNvPicPr>
            <a:picLocks noChangeAspect="1"/>
          </p:cNvPicPr>
          <p:nvPr/>
        </p:nvPicPr>
        <p:blipFill>
          <a:blip r:embed="rId2"/>
          <a:stretch>
            <a:fillRect/>
          </a:stretch>
        </p:blipFill>
        <p:spPr>
          <a:xfrm>
            <a:off x="6860295" y="1962642"/>
            <a:ext cx="5155259" cy="3386509"/>
          </a:xfrm>
          <a:prstGeom prst="rect">
            <a:avLst/>
          </a:prstGeom>
        </p:spPr>
      </p:pic>
    </p:spTree>
    <p:extLst>
      <p:ext uri="{BB962C8B-B14F-4D97-AF65-F5344CB8AC3E}">
        <p14:creationId xmlns:p14="http://schemas.microsoft.com/office/powerpoint/2010/main" val="2458030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907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Disclaimer</a:t>
            </a:r>
            <a:endParaRPr lang="en-US" dirty="0"/>
          </a:p>
        </p:txBody>
      </p:sp>
      <p:sp>
        <p:nvSpPr>
          <p:cNvPr id="3" name="Espace réservé du contenu 2"/>
          <p:cNvSpPr txBox="1">
            <a:spLocks/>
          </p:cNvSpPr>
          <p:nvPr/>
        </p:nvSpPr>
        <p:spPr>
          <a:xfrm>
            <a:off x="105616" y="1456209"/>
            <a:ext cx="11305256" cy="4620170"/>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The information provided in this presentation is for information purposes </a:t>
            </a:r>
            <a:r>
              <a:rPr lang="en-US" smtClean="0"/>
              <a:t>only.</a:t>
            </a:r>
          </a:p>
          <a:p>
            <a:pPr lvl="1"/>
            <a:endParaRPr lang="en-US" dirty="0" smtClean="0"/>
          </a:p>
          <a:p>
            <a:pPr lvl="1"/>
            <a:r>
              <a:rPr lang="en-US" dirty="0" smtClean="0"/>
              <a:t>The CIRPASS-2 consortium partners are not responsible for any damage that could result from making use of this information.</a:t>
            </a:r>
          </a:p>
          <a:p>
            <a:pPr lvl="1"/>
            <a:endParaRPr lang="en-US" smtClean="0"/>
          </a:p>
          <a:p>
            <a:pPr lvl="1"/>
            <a:r>
              <a:rPr lang="en-US" smtClean="0"/>
              <a:t>The </a:t>
            </a:r>
            <a:r>
              <a:rPr lang="en-US" dirty="0" smtClean="0"/>
              <a:t>information provided should not be interpreted as representing the views of CEN/CENELEC </a:t>
            </a:r>
            <a:r>
              <a:rPr lang="en-US" smtClean="0"/>
              <a:t>JTC 24 nor of the European Commission.</a:t>
            </a:r>
            <a:endParaRPr lang="en-US" dirty="0" smtClean="0"/>
          </a:p>
          <a:p>
            <a:pPr lvl="1"/>
            <a:endParaRPr lang="en-US" dirty="0" smtClean="0"/>
          </a:p>
        </p:txBody>
      </p:sp>
    </p:spTree>
    <p:extLst>
      <p:ext uri="{BB962C8B-B14F-4D97-AF65-F5344CB8AC3E}">
        <p14:creationId xmlns:p14="http://schemas.microsoft.com/office/powerpoint/2010/main" val="2096660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Term translation vs. Semantic mapping </a:t>
            </a:r>
            <a:endParaRPr lang="en-US" dirty="0"/>
          </a:p>
        </p:txBody>
      </p:sp>
      <p:sp>
        <p:nvSpPr>
          <p:cNvPr id="3" name="ZoneTexte 2"/>
          <p:cNvSpPr txBox="1"/>
          <p:nvPr/>
        </p:nvSpPr>
        <p:spPr>
          <a:xfrm>
            <a:off x="311884" y="1471369"/>
            <a:ext cx="7657469" cy="369332"/>
          </a:xfrm>
          <a:prstGeom prst="rect">
            <a:avLst/>
          </a:prstGeom>
          <a:noFill/>
        </p:spPr>
        <p:txBody>
          <a:bodyPr wrap="square" rtlCol="0">
            <a:spAutoFit/>
          </a:bodyPr>
          <a:lstStyle/>
          <a:p>
            <a:r>
              <a:rPr lang="en-US" b="1" dirty="0">
                <a:solidFill>
                  <a:srgbClr val="04364D"/>
                </a:solidFill>
                <a:latin typeface="Calibri" panose="020F0502020204030204"/>
              </a:rPr>
              <a:t>Term </a:t>
            </a:r>
            <a:r>
              <a:rPr lang="en-US" b="1" dirty="0" smtClean="0">
                <a:solidFill>
                  <a:srgbClr val="04364D"/>
                </a:solidFill>
                <a:latin typeface="Calibri" panose="020F0502020204030204"/>
              </a:rPr>
              <a:t>translation:  			</a:t>
            </a:r>
            <a:endParaRPr lang="en-US" b="1" dirty="0">
              <a:solidFill>
                <a:srgbClr val="04364D"/>
              </a:solidFill>
              <a:latin typeface="Calibri" panose="020F0502020204030204"/>
            </a:endParaRPr>
          </a:p>
        </p:txBody>
      </p:sp>
      <p:sp>
        <p:nvSpPr>
          <p:cNvPr id="4" name="ZoneTexte 3"/>
          <p:cNvSpPr txBox="1"/>
          <p:nvPr/>
        </p:nvSpPr>
        <p:spPr>
          <a:xfrm>
            <a:off x="485413" y="1923380"/>
            <a:ext cx="3237948" cy="369332"/>
          </a:xfrm>
          <a:prstGeom prst="rect">
            <a:avLst/>
          </a:prstGeom>
          <a:noFill/>
        </p:spPr>
        <p:txBody>
          <a:bodyPr wrap="square" rtlCol="0">
            <a:spAutoFit/>
          </a:bodyPr>
          <a:lstStyle/>
          <a:p>
            <a:r>
              <a:rPr lang="en-US" dirty="0">
                <a:solidFill>
                  <a:srgbClr val="00B050"/>
                </a:solidFill>
                <a:latin typeface="Calibri" panose="020F0502020204030204"/>
              </a:rPr>
              <a:t>Company A</a:t>
            </a:r>
            <a:r>
              <a:rPr lang="en-US" dirty="0" smtClean="0">
                <a:solidFill>
                  <a:srgbClr val="00B050"/>
                </a:solidFill>
                <a:latin typeface="Calibri" panose="020F0502020204030204"/>
              </a:rPr>
              <a:t>:    “Product Code”</a:t>
            </a:r>
            <a:endParaRPr lang="en-US" dirty="0">
              <a:solidFill>
                <a:srgbClr val="00B050"/>
              </a:solidFill>
              <a:latin typeface="Calibri" panose="020F0502020204030204"/>
            </a:endParaRPr>
          </a:p>
        </p:txBody>
      </p:sp>
      <p:sp>
        <p:nvSpPr>
          <p:cNvPr id="5" name="ZoneTexte 4"/>
          <p:cNvSpPr txBox="1"/>
          <p:nvPr/>
        </p:nvSpPr>
        <p:spPr>
          <a:xfrm>
            <a:off x="4922245" y="1923380"/>
            <a:ext cx="1960408" cy="369332"/>
          </a:xfrm>
          <a:prstGeom prst="rect">
            <a:avLst/>
          </a:prstGeom>
          <a:noFill/>
        </p:spPr>
        <p:txBody>
          <a:bodyPr wrap="none" rtlCol="0">
            <a:spAutoFit/>
          </a:bodyPr>
          <a:lstStyle/>
          <a:p>
            <a:r>
              <a:rPr lang="en-US" dirty="0" smtClean="0">
                <a:solidFill>
                  <a:srgbClr val="04364D">
                    <a:lumMod val="90000"/>
                    <a:lumOff val="10000"/>
                  </a:srgbClr>
                </a:solidFill>
                <a:latin typeface="Calibri" panose="020F0502020204030204"/>
              </a:rPr>
              <a:t> </a:t>
            </a:r>
            <a:r>
              <a:rPr lang="en-US" dirty="0" smtClean="0">
                <a:solidFill>
                  <a:srgbClr val="04364D">
                    <a:lumMod val="90000"/>
                    <a:lumOff val="10000"/>
                  </a:srgbClr>
                </a:solidFill>
                <a:latin typeface="Calibri" panose="020F0502020204030204"/>
                <a:sym typeface="Wingdings" panose="05000000000000000000" pitchFamily="2" charset="2"/>
              </a:rPr>
              <a:t> </a:t>
            </a:r>
            <a:r>
              <a:rPr lang="en-US" dirty="0" smtClean="0">
                <a:solidFill>
                  <a:srgbClr val="04364D">
                    <a:lumMod val="90000"/>
                    <a:lumOff val="10000"/>
                  </a:srgbClr>
                </a:solidFill>
                <a:latin typeface="Calibri" panose="020F0502020204030204"/>
              </a:rPr>
              <a:t>translates to </a:t>
            </a:r>
            <a:r>
              <a:rPr lang="en-US" dirty="0" smtClean="0">
                <a:solidFill>
                  <a:srgbClr val="04364D">
                    <a:lumMod val="90000"/>
                    <a:lumOff val="10000"/>
                  </a:srgbClr>
                </a:solidFill>
                <a:latin typeface="Calibri" panose="020F0502020204030204"/>
                <a:sym typeface="Wingdings" panose="05000000000000000000" pitchFamily="2" charset="2"/>
              </a:rPr>
              <a:t></a:t>
            </a:r>
            <a:endParaRPr lang="en-US" dirty="0">
              <a:solidFill>
                <a:srgbClr val="04364D">
                  <a:lumMod val="90000"/>
                  <a:lumOff val="10000"/>
                </a:srgbClr>
              </a:solidFill>
              <a:latin typeface="Calibri" panose="020F0502020204030204"/>
            </a:endParaRPr>
          </a:p>
        </p:txBody>
      </p:sp>
      <p:sp>
        <p:nvSpPr>
          <p:cNvPr id="6" name="ZoneTexte 5"/>
          <p:cNvSpPr txBox="1"/>
          <p:nvPr/>
        </p:nvSpPr>
        <p:spPr>
          <a:xfrm>
            <a:off x="8537796" y="1923380"/>
            <a:ext cx="1717330" cy="369332"/>
          </a:xfrm>
          <a:prstGeom prst="rect">
            <a:avLst/>
          </a:prstGeom>
          <a:noFill/>
        </p:spPr>
        <p:txBody>
          <a:bodyPr wrap="none" rtlCol="0">
            <a:spAutoFit/>
          </a:bodyPr>
          <a:lstStyle/>
          <a:p>
            <a:r>
              <a:rPr lang="en-US" dirty="0" smtClean="0">
                <a:solidFill>
                  <a:srgbClr val="00B0F0"/>
                </a:solidFill>
                <a:latin typeface="Calibri" panose="020F0502020204030204"/>
              </a:rPr>
              <a:t>“Item identifier"</a:t>
            </a:r>
            <a:endParaRPr lang="en-US" dirty="0">
              <a:solidFill>
                <a:srgbClr val="00B0F0"/>
              </a:solidFill>
              <a:latin typeface="Calibri" panose="020F0502020204030204"/>
            </a:endParaRPr>
          </a:p>
        </p:txBody>
      </p:sp>
      <p:sp>
        <p:nvSpPr>
          <p:cNvPr id="20" name="Ellipse 19"/>
          <p:cNvSpPr/>
          <p:nvPr/>
        </p:nvSpPr>
        <p:spPr>
          <a:xfrm>
            <a:off x="5893909" y="3321879"/>
            <a:ext cx="1565834" cy="4459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identifier</a:t>
            </a:r>
          </a:p>
        </p:txBody>
      </p:sp>
      <p:sp>
        <p:nvSpPr>
          <p:cNvPr id="21" name="ZoneTexte 20"/>
          <p:cNvSpPr txBox="1"/>
          <p:nvPr/>
        </p:nvSpPr>
        <p:spPr>
          <a:xfrm>
            <a:off x="2873293" y="3290761"/>
            <a:ext cx="1124090"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granularity</a:t>
            </a:r>
            <a:endParaRPr lang="en-US" sz="1200" dirty="0">
              <a:solidFill>
                <a:srgbClr val="04364D">
                  <a:lumMod val="90000"/>
                  <a:lumOff val="10000"/>
                </a:srgbClr>
              </a:solidFill>
              <a:latin typeface="Calibri" panose="020F0502020204030204"/>
            </a:endParaRPr>
          </a:p>
        </p:txBody>
      </p:sp>
      <p:sp>
        <p:nvSpPr>
          <p:cNvPr id="25" name="Ellipse 24"/>
          <p:cNvSpPr/>
          <p:nvPr/>
        </p:nvSpPr>
        <p:spPr>
          <a:xfrm>
            <a:off x="1246968" y="3350832"/>
            <a:ext cx="1657394" cy="4459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Product</a:t>
            </a:r>
          </a:p>
        </p:txBody>
      </p:sp>
      <p:cxnSp>
        <p:nvCxnSpPr>
          <p:cNvPr id="46" name="Connecteur droit avec flèche 45"/>
          <p:cNvCxnSpPr>
            <a:stCxn id="25" idx="6"/>
            <a:endCxn id="55" idx="2"/>
          </p:cNvCxnSpPr>
          <p:nvPr/>
        </p:nvCxnSpPr>
        <p:spPr>
          <a:xfrm flipV="1">
            <a:off x="2904362" y="3556001"/>
            <a:ext cx="1215230" cy="17816"/>
          </a:xfrm>
          <a:prstGeom prst="straightConnector1">
            <a:avLst/>
          </a:prstGeom>
          <a:noFill/>
          <a:ln w="6350" cap="flat" cmpd="sng" algn="ctr">
            <a:solidFill>
              <a:srgbClr val="4472C4"/>
            </a:solidFill>
            <a:prstDash val="solid"/>
            <a:miter lim="800000"/>
            <a:headEnd type="none"/>
            <a:tailEnd type="stealth" w="lg" len="lg"/>
          </a:ln>
          <a:effectLst/>
        </p:spPr>
      </p:cxnSp>
      <p:sp>
        <p:nvSpPr>
          <p:cNvPr id="50" name="ZoneTexte 49"/>
          <p:cNvSpPr txBox="1"/>
          <p:nvPr/>
        </p:nvSpPr>
        <p:spPr>
          <a:xfrm>
            <a:off x="3448439" y="1923380"/>
            <a:ext cx="1287532" cy="369332"/>
          </a:xfrm>
          <a:prstGeom prst="rect">
            <a:avLst/>
          </a:prstGeom>
          <a:noFill/>
        </p:spPr>
        <p:txBody>
          <a:bodyPr wrap="none" rtlCol="0">
            <a:spAutoFit/>
          </a:bodyPr>
          <a:lstStyle/>
          <a:p>
            <a:r>
              <a:rPr lang="en-US" dirty="0" smtClean="0">
                <a:solidFill>
                  <a:srgbClr val="00B050"/>
                </a:solidFill>
                <a:latin typeface="Calibri" panose="020F0502020204030204"/>
              </a:rPr>
              <a:t>“5084c9gh"</a:t>
            </a:r>
            <a:endParaRPr lang="en-US" dirty="0">
              <a:solidFill>
                <a:srgbClr val="00B050"/>
              </a:solidFill>
              <a:latin typeface="Calibri" panose="020F0502020204030204"/>
            </a:endParaRPr>
          </a:p>
        </p:txBody>
      </p:sp>
      <p:sp>
        <p:nvSpPr>
          <p:cNvPr id="52" name="ZoneTexte 51"/>
          <p:cNvSpPr txBox="1"/>
          <p:nvPr/>
        </p:nvSpPr>
        <p:spPr>
          <a:xfrm>
            <a:off x="6973043" y="1923380"/>
            <a:ext cx="1308884" cy="369332"/>
          </a:xfrm>
          <a:prstGeom prst="rect">
            <a:avLst/>
          </a:prstGeom>
          <a:noFill/>
        </p:spPr>
        <p:txBody>
          <a:bodyPr wrap="none" rtlCol="0">
            <a:spAutoFit/>
          </a:bodyPr>
          <a:lstStyle/>
          <a:p>
            <a:r>
              <a:rPr lang="en-US" dirty="0" smtClean="0">
                <a:solidFill>
                  <a:srgbClr val="00B0F0"/>
                </a:solidFill>
                <a:latin typeface="Calibri" panose="020F0502020204030204"/>
              </a:rPr>
              <a:t>Company B:</a:t>
            </a:r>
            <a:endParaRPr lang="en-US" dirty="0">
              <a:solidFill>
                <a:srgbClr val="00B0F0"/>
              </a:solidFill>
              <a:latin typeface="Calibri" panose="020F0502020204030204"/>
            </a:endParaRPr>
          </a:p>
        </p:txBody>
      </p:sp>
      <p:sp>
        <p:nvSpPr>
          <p:cNvPr id="53" name="ZoneTexte 52"/>
          <p:cNvSpPr txBox="1"/>
          <p:nvPr/>
        </p:nvSpPr>
        <p:spPr>
          <a:xfrm>
            <a:off x="10181529" y="1923380"/>
            <a:ext cx="959878" cy="369332"/>
          </a:xfrm>
          <a:prstGeom prst="rect">
            <a:avLst/>
          </a:prstGeom>
          <a:noFill/>
        </p:spPr>
        <p:txBody>
          <a:bodyPr wrap="none" rtlCol="0">
            <a:spAutoFit/>
          </a:bodyPr>
          <a:lstStyle/>
          <a:p>
            <a:r>
              <a:rPr lang="en-US" dirty="0" smtClean="0">
                <a:solidFill>
                  <a:srgbClr val="00B0F0"/>
                </a:solidFill>
                <a:latin typeface="Calibri" panose="020F0502020204030204"/>
              </a:rPr>
              <a:t>“064RT"</a:t>
            </a:r>
            <a:endParaRPr lang="en-US" dirty="0">
              <a:solidFill>
                <a:srgbClr val="00B0F0"/>
              </a:solidFill>
              <a:latin typeface="Calibri" panose="020F0502020204030204"/>
            </a:endParaRPr>
          </a:p>
        </p:txBody>
      </p:sp>
      <p:sp>
        <p:nvSpPr>
          <p:cNvPr id="55" name="Ellipse 54"/>
          <p:cNvSpPr/>
          <p:nvPr/>
        </p:nvSpPr>
        <p:spPr>
          <a:xfrm>
            <a:off x="4119592" y="3333016"/>
            <a:ext cx="1129402" cy="4459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Model</a:t>
            </a:r>
          </a:p>
        </p:txBody>
      </p:sp>
      <p:sp>
        <p:nvSpPr>
          <p:cNvPr id="56" name="ZoneTexte 55"/>
          <p:cNvSpPr txBox="1"/>
          <p:nvPr/>
        </p:nvSpPr>
        <p:spPr>
          <a:xfrm>
            <a:off x="5244487" y="3302520"/>
            <a:ext cx="524503"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a</a:t>
            </a:r>
            <a:endParaRPr lang="en-US" sz="1200" dirty="0">
              <a:solidFill>
                <a:srgbClr val="04364D">
                  <a:lumMod val="90000"/>
                  <a:lumOff val="10000"/>
                </a:srgbClr>
              </a:solidFill>
              <a:latin typeface="Calibri" panose="020F0502020204030204"/>
            </a:endParaRPr>
          </a:p>
        </p:txBody>
      </p:sp>
      <p:cxnSp>
        <p:nvCxnSpPr>
          <p:cNvPr id="57" name="Connecteur droit avec flèche 56"/>
          <p:cNvCxnSpPr>
            <a:stCxn id="55" idx="6"/>
            <a:endCxn id="20" idx="2"/>
          </p:cNvCxnSpPr>
          <p:nvPr/>
        </p:nvCxnSpPr>
        <p:spPr>
          <a:xfrm flipV="1">
            <a:off x="5248994" y="3544864"/>
            <a:ext cx="644915" cy="11137"/>
          </a:xfrm>
          <a:prstGeom prst="straightConnector1">
            <a:avLst/>
          </a:prstGeom>
          <a:noFill/>
          <a:ln w="6350" cap="flat" cmpd="sng" algn="ctr">
            <a:solidFill>
              <a:srgbClr val="4472C4"/>
            </a:solidFill>
            <a:prstDash val="solid"/>
            <a:miter lim="800000"/>
            <a:headEnd type="none"/>
            <a:tailEnd type="stealth" w="lg" len="lg"/>
          </a:ln>
          <a:effectLst/>
        </p:spPr>
      </p:cxnSp>
      <p:sp>
        <p:nvSpPr>
          <p:cNvPr id="58" name="Ellipse 57"/>
          <p:cNvSpPr/>
          <p:nvPr/>
        </p:nvSpPr>
        <p:spPr>
          <a:xfrm>
            <a:off x="8219410" y="3033117"/>
            <a:ext cx="1129402" cy="295067"/>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Name</a:t>
            </a:r>
          </a:p>
        </p:txBody>
      </p:sp>
      <p:sp>
        <p:nvSpPr>
          <p:cNvPr id="59" name="Ellipse 58"/>
          <p:cNvSpPr/>
          <p:nvPr/>
        </p:nvSpPr>
        <p:spPr>
          <a:xfrm>
            <a:off x="7879431" y="3778985"/>
            <a:ext cx="1517030" cy="358848"/>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Encoding</a:t>
            </a:r>
          </a:p>
        </p:txBody>
      </p:sp>
      <p:sp>
        <p:nvSpPr>
          <p:cNvPr id="60" name="ZoneTexte 59"/>
          <p:cNvSpPr txBox="1"/>
          <p:nvPr/>
        </p:nvSpPr>
        <p:spPr>
          <a:xfrm>
            <a:off x="283994" y="2709077"/>
            <a:ext cx="3151344" cy="369332"/>
          </a:xfrm>
          <a:prstGeom prst="rect">
            <a:avLst/>
          </a:prstGeom>
          <a:noFill/>
        </p:spPr>
        <p:txBody>
          <a:bodyPr wrap="square" rtlCol="0">
            <a:spAutoFit/>
          </a:bodyPr>
          <a:lstStyle/>
          <a:p>
            <a:r>
              <a:rPr lang="en-US" b="1" dirty="0" smtClean="0">
                <a:solidFill>
                  <a:srgbClr val="04364D"/>
                </a:solidFill>
                <a:latin typeface="Calibri" panose="020F0502020204030204"/>
              </a:rPr>
              <a:t>Semantic mapping:</a:t>
            </a:r>
            <a:endParaRPr lang="en-US" b="1" dirty="0">
              <a:solidFill>
                <a:srgbClr val="04364D"/>
              </a:solidFill>
              <a:latin typeface="Calibri" panose="020F0502020204030204"/>
            </a:endParaRPr>
          </a:p>
        </p:txBody>
      </p:sp>
      <p:cxnSp>
        <p:nvCxnSpPr>
          <p:cNvPr id="67" name="Connecteur droit avec flèche 66"/>
          <p:cNvCxnSpPr>
            <a:stCxn id="20" idx="6"/>
            <a:endCxn id="58" idx="2"/>
          </p:cNvCxnSpPr>
          <p:nvPr/>
        </p:nvCxnSpPr>
        <p:spPr>
          <a:xfrm flipV="1">
            <a:off x="7459743" y="3180651"/>
            <a:ext cx="759667" cy="364213"/>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70" name="Connecteur droit avec flèche 69"/>
          <p:cNvCxnSpPr>
            <a:stCxn id="20" idx="6"/>
            <a:endCxn id="59" idx="2"/>
          </p:cNvCxnSpPr>
          <p:nvPr/>
        </p:nvCxnSpPr>
        <p:spPr>
          <a:xfrm>
            <a:off x="7459743" y="3544864"/>
            <a:ext cx="419688" cy="413545"/>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74" name="Connecteur droit avec flèche 73"/>
          <p:cNvCxnSpPr>
            <a:stCxn id="58" idx="6"/>
            <a:endCxn id="76" idx="1"/>
          </p:cNvCxnSpPr>
          <p:nvPr/>
        </p:nvCxnSpPr>
        <p:spPr>
          <a:xfrm flipV="1">
            <a:off x="9348812" y="3169516"/>
            <a:ext cx="660986" cy="11135"/>
          </a:xfrm>
          <a:prstGeom prst="straightConnector1">
            <a:avLst/>
          </a:prstGeom>
          <a:noFill/>
          <a:ln w="6350" cap="flat" cmpd="sng" algn="ctr">
            <a:solidFill>
              <a:srgbClr val="4472C4"/>
            </a:solidFill>
            <a:prstDash val="solid"/>
            <a:miter lim="800000"/>
            <a:headEnd type="none"/>
            <a:tailEnd type="stealth" w="lg" len="lg"/>
          </a:ln>
          <a:effectLst/>
        </p:spPr>
      </p:cxnSp>
      <p:sp>
        <p:nvSpPr>
          <p:cNvPr id="76" name="ZoneTexte 75"/>
          <p:cNvSpPr txBox="1"/>
          <p:nvPr/>
        </p:nvSpPr>
        <p:spPr>
          <a:xfrm>
            <a:off x="10009798" y="2984850"/>
            <a:ext cx="1644489" cy="369332"/>
          </a:xfrm>
          <a:prstGeom prst="rect">
            <a:avLst/>
          </a:prstGeom>
          <a:noFill/>
        </p:spPr>
        <p:txBody>
          <a:bodyPr wrap="none" rtlCol="0">
            <a:spAutoFit/>
          </a:bodyPr>
          <a:lstStyle/>
          <a:p>
            <a:r>
              <a:rPr lang="en-US" dirty="0" smtClean="0">
                <a:solidFill>
                  <a:srgbClr val="00B050"/>
                </a:solidFill>
                <a:latin typeface="Calibri" panose="020F0502020204030204"/>
              </a:rPr>
              <a:t>“Product Code”</a:t>
            </a:r>
            <a:endParaRPr lang="en-US" dirty="0">
              <a:solidFill>
                <a:srgbClr val="00B050"/>
              </a:solidFill>
              <a:latin typeface="Calibri" panose="020F0502020204030204"/>
            </a:endParaRPr>
          </a:p>
        </p:txBody>
      </p:sp>
      <p:sp>
        <p:nvSpPr>
          <p:cNvPr id="77" name="ZoneTexte 76"/>
          <p:cNvSpPr txBox="1"/>
          <p:nvPr/>
        </p:nvSpPr>
        <p:spPr>
          <a:xfrm>
            <a:off x="9192064" y="2903652"/>
            <a:ext cx="783548"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value</a:t>
            </a:r>
            <a:endParaRPr lang="en-US" sz="1200" dirty="0">
              <a:solidFill>
                <a:srgbClr val="04364D">
                  <a:lumMod val="90000"/>
                  <a:lumOff val="10000"/>
                </a:srgbClr>
              </a:solidFill>
              <a:latin typeface="Calibri" panose="020F0502020204030204"/>
            </a:endParaRPr>
          </a:p>
        </p:txBody>
      </p:sp>
      <p:sp>
        <p:nvSpPr>
          <p:cNvPr id="78" name="ZoneTexte 77"/>
          <p:cNvSpPr txBox="1"/>
          <p:nvPr/>
        </p:nvSpPr>
        <p:spPr>
          <a:xfrm>
            <a:off x="10093655" y="3770599"/>
            <a:ext cx="1287532" cy="369332"/>
          </a:xfrm>
          <a:prstGeom prst="rect">
            <a:avLst/>
          </a:prstGeom>
          <a:noFill/>
        </p:spPr>
        <p:txBody>
          <a:bodyPr wrap="none" rtlCol="0">
            <a:spAutoFit/>
          </a:bodyPr>
          <a:lstStyle/>
          <a:p>
            <a:r>
              <a:rPr lang="en-US" dirty="0" smtClean="0">
                <a:solidFill>
                  <a:srgbClr val="00B050"/>
                </a:solidFill>
                <a:latin typeface="Calibri" panose="020F0502020204030204"/>
              </a:rPr>
              <a:t>“5084c9gh"</a:t>
            </a:r>
            <a:endParaRPr lang="en-US" dirty="0">
              <a:solidFill>
                <a:srgbClr val="00B050"/>
              </a:solidFill>
              <a:latin typeface="Calibri" panose="020F0502020204030204"/>
            </a:endParaRPr>
          </a:p>
        </p:txBody>
      </p:sp>
      <p:cxnSp>
        <p:nvCxnSpPr>
          <p:cNvPr id="79" name="Connecteur droit avec flèche 78"/>
          <p:cNvCxnSpPr>
            <a:stCxn id="59" idx="6"/>
            <a:endCxn id="78" idx="1"/>
          </p:cNvCxnSpPr>
          <p:nvPr/>
        </p:nvCxnSpPr>
        <p:spPr>
          <a:xfrm flipV="1">
            <a:off x="9396461" y="3955265"/>
            <a:ext cx="697194" cy="3144"/>
          </a:xfrm>
          <a:prstGeom prst="straightConnector1">
            <a:avLst/>
          </a:prstGeom>
          <a:noFill/>
          <a:ln w="6350" cap="flat" cmpd="sng" algn="ctr">
            <a:solidFill>
              <a:srgbClr val="4472C4"/>
            </a:solidFill>
            <a:prstDash val="solid"/>
            <a:miter lim="800000"/>
            <a:headEnd type="none"/>
            <a:tailEnd type="stealth" w="lg" len="lg"/>
          </a:ln>
          <a:effectLst/>
        </p:spPr>
      </p:cxnSp>
      <p:sp>
        <p:nvSpPr>
          <p:cNvPr id="82" name="ZoneTexte 81"/>
          <p:cNvSpPr txBox="1"/>
          <p:nvPr/>
        </p:nvSpPr>
        <p:spPr>
          <a:xfrm>
            <a:off x="9310107" y="3700536"/>
            <a:ext cx="783548"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value</a:t>
            </a:r>
            <a:endParaRPr lang="en-US" sz="1200" dirty="0">
              <a:solidFill>
                <a:srgbClr val="04364D">
                  <a:lumMod val="90000"/>
                  <a:lumOff val="10000"/>
                </a:srgbClr>
              </a:solidFill>
              <a:latin typeface="Calibri" panose="020F0502020204030204"/>
            </a:endParaRPr>
          </a:p>
        </p:txBody>
      </p:sp>
      <p:sp>
        <p:nvSpPr>
          <p:cNvPr id="94" name="Ellipse 93"/>
          <p:cNvSpPr/>
          <p:nvPr/>
        </p:nvSpPr>
        <p:spPr>
          <a:xfrm>
            <a:off x="5883543" y="5470681"/>
            <a:ext cx="1565834" cy="4459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identifier</a:t>
            </a:r>
          </a:p>
        </p:txBody>
      </p:sp>
      <p:sp>
        <p:nvSpPr>
          <p:cNvPr id="95" name="ZoneTexte 94"/>
          <p:cNvSpPr txBox="1"/>
          <p:nvPr/>
        </p:nvSpPr>
        <p:spPr>
          <a:xfrm>
            <a:off x="2862927" y="5439563"/>
            <a:ext cx="1124090"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granularity</a:t>
            </a:r>
            <a:endParaRPr lang="en-US" sz="1200" dirty="0">
              <a:solidFill>
                <a:srgbClr val="04364D">
                  <a:lumMod val="90000"/>
                  <a:lumOff val="10000"/>
                </a:srgbClr>
              </a:solidFill>
              <a:latin typeface="Calibri" panose="020F0502020204030204"/>
            </a:endParaRPr>
          </a:p>
        </p:txBody>
      </p:sp>
      <p:sp>
        <p:nvSpPr>
          <p:cNvPr id="96" name="Ellipse 95"/>
          <p:cNvSpPr/>
          <p:nvPr/>
        </p:nvSpPr>
        <p:spPr>
          <a:xfrm>
            <a:off x="1236602" y="5499634"/>
            <a:ext cx="1657394" cy="4459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Product</a:t>
            </a:r>
          </a:p>
        </p:txBody>
      </p:sp>
      <p:cxnSp>
        <p:nvCxnSpPr>
          <p:cNvPr id="97" name="Connecteur droit avec flèche 96"/>
          <p:cNvCxnSpPr>
            <a:stCxn id="96" idx="6"/>
            <a:endCxn id="98" idx="2"/>
          </p:cNvCxnSpPr>
          <p:nvPr/>
        </p:nvCxnSpPr>
        <p:spPr>
          <a:xfrm flipV="1">
            <a:off x="2893996" y="5704803"/>
            <a:ext cx="1215230" cy="17816"/>
          </a:xfrm>
          <a:prstGeom prst="straightConnector1">
            <a:avLst/>
          </a:prstGeom>
          <a:noFill/>
          <a:ln w="6350" cap="flat" cmpd="sng" algn="ctr">
            <a:solidFill>
              <a:srgbClr val="4472C4"/>
            </a:solidFill>
            <a:prstDash val="solid"/>
            <a:miter lim="800000"/>
            <a:headEnd type="none"/>
            <a:tailEnd type="stealth" w="lg" len="lg"/>
          </a:ln>
          <a:effectLst/>
        </p:spPr>
      </p:cxnSp>
      <p:sp>
        <p:nvSpPr>
          <p:cNvPr id="98" name="Ellipse 97"/>
          <p:cNvSpPr/>
          <p:nvPr/>
        </p:nvSpPr>
        <p:spPr>
          <a:xfrm>
            <a:off x="4109226" y="5481818"/>
            <a:ext cx="1129402" cy="4459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Model</a:t>
            </a:r>
          </a:p>
        </p:txBody>
      </p:sp>
      <p:sp>
        <p:nvSpPr>
          <p:cNvPr id="99" name="ZoneTexte 98"/>
          <p:cNvSpPr txBox="1"/>
          <p:nvPr/>
        </p:nvSpPr>
        <p:spPr>
          <a:xfrm>
            <a:off x="5234121" y="5451322"/>
            <a:ext cx="524503"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a</a:t>
            </a:r>
            <a:endParaRPr lang="en-US" sz="1200" dirty="0">
              <a:solidFill>
                <a:srgbClr val="04364D">
                  <a:lumMod val="90000"/>
                  <a:lumOff val="10000"/>
                </a:srgbClr>
              </a:solidFill>
              <a:latin typeface="Calibri" panose="020F0502020204030204"/>
            </a:endParaRPr>
          </a:p>
        </p:txBody>
      </p:sp>
      <p:cxnSp>
        <p:nvCxnSpPr>
          <p:cNvPr id="100" name="Connecteur droit avec flèche 99"/>
          <p:cNvCxnSpPr>
            <a:stCxn id="98" idx="6"/>
            <a:endCxn id="94" idx="2"/>
          </p:cNvCxnSpPr>
          <p:nvPr/>
        </p:nvCxnSpPr>
        <p:spPr>
          <a:xfrm flipV="1">
            <a:off x="5238628" y="5693666"/>
            <a:ext cx="644915" cy="11137"/>
          </a:xfrm>
          <a:prstGeom prst="straightConnector1">
            <a:avLst/>
          </a:prstGeom>
          <a:noFill/>
          <a:ln w="6350" cap="flat" cmpd="sng" algn="ctr">
            <a:solidFill>
              <a:srgbClr val="4472C4"/>
            </a:solidFill>
            <a:prstDash val="solid"/>
            <a:miter lim="800000"/>
            <a:headEnd type="none"/>
            <a:tailEnd type="stealth" w="lg" len="lg"/>
          </a:ln>
          <a:effectLst/>
        </p:spPr>
      </p:cxnSp>
      <p:sp>
        <p:nvSpPr>
          <p:cNvPr id="101" name="Ellipse 100"/>
          <p:cNvSpPr/>
          <p:nvPr/>
        </p:nvSpPr>
        <p:spPr>
          <a:xfrm>
            <a:off x="8209044" y="5181919"/>
            <a:ext cx="1129402" cy="295067"/>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Name</a:t>
            </a:r>
          </a:p>
        </p:txBody>
      </p:sp>
      <p:sp>
        <p:nvSpPr>
          <p:cNvPr id="102" name="Ellipse 101"/>
          <p:cNvSpPr/>
          <p:nvPr/>
        </p:nvSpPr>
        <p:spPr>
          <a:xfrm>
            <a:off x="7869065" y="5927787"/>
            <a:ext cx="1517030" cy="358848"/>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Encoding</a:t>
            </a:r>
          </a:p>
        </p:txBody>
      </p:sp>
      <p:cxnSp>
        <p:nvCxnSpPr>
          <p:cNvPr id="103" name="Connecteur droit avec flèche 102"/>
          <p:cNvCxnSpPr>
            <a:stCxn id="94" idx="6"/>
            <a:endCxn id="101" idx="2"/>
          </p:cNvCxnSpPr>
          <p:nvPr/>
        </p:nvCxnSpPr>
        <p:spPr>
          <a:xfrm flipV="1">
            <a:off x="7449377" y="5329453"/>
            <a:ext cx="759667" cy="364213"/>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104" name="Connecteur droit avec flèche 103"/>
          <p:cNvCxnSpPr>
            <a:stCxn id="94" idx="6"/>
            <a:endCxn id="102" idx="2"/>
          </p:cNvCxnSpPr>
          <p:nvPr/>
        </p:nvCxnSpPr>
        <p:spPr>
          <a:xfrm>
            <a:off x="7449377" y="5693666"/>
            <a:ext cx="419688" cy="413545"/>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105" name="Connecteur droit avec flèche 104"/>
          <p:cNvCxnSpPr>
            <a:stCxn id="101" idx="6"/>
          </p:cNvCxnSpPr>
          <p:nvPr/>
        </p:nvCxnSpPr>
        <p:spPr>
          <a:xfrm flipV="1">
            <a:off x="9338446" y="5318318"/>
            <a:ext cx="660986" cy="11135"/>
          </a:xfrm>
          <a:prstGeom prst="straightConnector1">
            <a:avLst/>
          </a:prstGeom>
          <a:noFill/>
          <a:ln w="6350" cap="flat" cmpd="sng" algn="ctr">
            <a:solidFill>
              <a:srgbClr val="4472C4"/>
            </a:solidFill>
            <a:prstDash val="solid"/>
            <a:miter lim="800000"/>
            <a:headEnd type="none"/>
            <a:tailEnd type="stealth" w="lg" len="lg"/>
          </a:ln>
          <a:effectLst/>
        </p:spPr>
      </p:cxnSp>
      <p:sp>
        <p:nvSpPr>
          <p:cNvPr id="107" name="ZoneTexte 106"/>
          <p:cNvSpPr txBox="1"/>
          <p:nvPr/>
        </p:nvSpPr>
        <p:spPr>
          <a:xfrm>
            <a:off x="9181698" y="5052454"/>
            <a:ext cx="783548"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value</a:t>
            </a:r>
            <a:endParaRPr lang="en-US" sz="1200" dirty="0">
              <a:solidFill>
                <a:srgbClr val="04364D">
                  <a:lumMod val="90000"/>
                  <a:lumOff val="10000"/>
                </a:srgbClr>
              </a:solidFill>
              <a:latin typeface="Calibri" panose="020F0502020204030204"/>
            </a:endParaRPr>
          </a:p>
        </p:txBody>
      </p:sp>
      <p:cxnSp>
        <p:nvCxnSpPr>
          <p:cNvPr id="109" name="Connecteur droit avec flèche 108"/>
          <p:cNvCxnSpPr>
            <a:stCxn id="102" idx="6"/>
          </p:cNvCxnSpPr>
          <p:nvPr/>
        </p:nvCxnSpPr>
        <p:spPr>
          <a:xfrm flipV="1">
            <a:off x="9386095" y="6104067"/>
            <a:ext cx="697194" cy="3144"/>
          </a:xfrm>
          <a:prstGeom prst="straightConnector1">
            <a:avLst/>
          </a:prstGeom>
          <a:noFill/>
          <a:ln w="6350" cap="flat" cmpd="sng" algn="ctr">
            <a:solidFill>
              <a:srgbClr val="4472C4"/>
            </a:solidFill>
            <a:prstDash val="solid"/>
            <a:miter lim="800000"/>
            <a:headEnd type="none"/>
            <a:tailEnd type="stealth" w="lg" len="lg"/>
          </a:ln>
          <a:effectLst/>
        </p:spPr>
      </p:cxnSp>
      <p:sp>
        <p:nvSpPr>
          <p:cNvPr id="110" name="ZoneTexte 109"/>
          <p:cNvSpPr txBox="1"/>
          <p:nvPr/>
        </p:nvSpPr>
        <p:spPr>
          <a:xfrm>
            <a:off x="9299741" y="5849338"/>
            <a:ext cx="783548"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value</a:t>
            </a:r>
            <a:endParaRPr lang="en-US" sz="1200" dirty="0">
              <a:solidFill>
                <a:srgbClr val="04364D">
                  <a:lumMod val="90000"/>
                  <a:lumOff val="10000"/>
                </a:srgbClr>
              </a:solidFill>
              <a:latin typeface="Calibri" panose="020F0502020204030204"/>
            </a:endParaRPr>
          </a:p>
        </p:txBody>
      </p:sp>
      <p:sp>
        <p:nvSpPr>
          <p:cNvPr id="113" name="ZoneTexte 112"/>
          <p:cNvSpPr txBox="1"/>
          <p:nvPr/>
        </p:nvSpPr>
        <p:spPr>
          <a:xfrm>
            <a:off x="9960024" y="5107783"/>
            <a:ext cx="1717330" cy="369332"/>
          </a:xfrm>
          <a:prstGeom prst="rect">
            <a:avLst/>
          </a:prstGeom>
          <a:noFill/>
        </p:spPr>
        <p:txBody>
          <a:bodyPr wrap="none" rtlCol="0">
            <a:spAutoFit/>
          </a:bodyPr>
          <a:lstStyle/>
          <a:p>
            <a:r>
              <a:rPr lang="en-US" dirty="0" smtClean="0">
                <a:solidFill>
                  <a:srgbClr val="00B0F0"/>
                </a:solidFill>
                <a:latin typeface="Calibri" panose="020F0502020204030204"/>
              </a:rPr>
              <a:t>“Item identifier"</a:t>
            </a:r>
            <a:endParaRPr lang="en-US" dirty="0">
              <a:solidFill>
                <a:srgbClr val="00B0F0"/>
              </a:solidFill>
              <a:latin typeface="Calibri" panose="020F0502020204030204"/>
            </a:endParaRPr>
          </a:p>
        </p:txBody>
      </p:sp>
      <p:sp>
        <p:nvSpPr>
          <p:cNvPr id="114" name="ZoneTexte 113"/>
          <p:cNvSpPr txBox="1"/>
          <p:nvPr/>
        </p:nvSpPr>
        <p:spPr>
          <a:xfrm>
            <a:off x="10152195" y="5876969"/>
            <a:ext cx="959878" cy="369332"/>
          </a:xfrm>
          <a:prstGeom prst="rect">
            <a:avLst/>
          </a:prstGeom>
          <a:noFill/>
        </p:spPr>
        <p:txBody>
          <a:bodyPr wrap="none" rtlCol="0">
            <a:spAutoFit/>
          </a:bodyPr>
          <a:lstStyle/>
          <a:p>
            <a:r>
              <a:rPr lang="en-US" dirty="0" smtClean="0">
                <a:solidFill>
                  <a:srgbClr val="00B0F0"/>
                </a:solidFill>
                <a:latin typeface="Calibri" panose="020F0502020204030204"/>
              </a:rPr>
              <a:t>“064RT"</a:t>
            </a:r>
            <a:endParaRPr lang="en-US" dirty="0">
              <a:solidFill>
                <a:srgbClr val="00B0F0"/>
              </a:solidFill>
              <a:latin typeface="Calibri" panose="020F0502020204030204"/>
            </a:endParaRPr>
          </a:p>
        </p:txBody>
      </p:sp>
    </p:spTree>
    <p:extLst>
      <p:ext uri="{BB962C8B-B14F-4D97-AF65-F5344CB8AC3E}">
        <p14:creationId xmlns:p14="http://schemas.microsoft.com/office/powerpoint/2010/main" val="420469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Term translation vs. Semantic mapping </a:t>
            </a:r>
            <a:endParaRPr lang="en-US" dirty="0"/>
          </a:p>
        </p:txBody>
      </p:sp>
      <p:sp>
        <p:nvSpPr>
          <p:cNvPr id="3" name="ZoneTexte 2"/>
          <p:cNvSpPr txBox="1"/>
          <p:nvPr/>
        </p:nvSpPr>
        <p:spPr>
          <a:xfrm>
            <a:off x="311884" y="1471369"/>
            <a:ext cx="7657469" cy="369332"/>
          </a:xfrm>
          <a:prstGeom prst="rect">
            <a:avLst/>
          </a:prstGeom>
          <a:noFill/>
        </p:spPr>
        <p:txBody>
          <a:bodyPr wrap="square" rtlCol="0">
            <a:spAutoFit/>
          </a:bodyPr>
          <a:lstStyle/>
          <a:p>
            <a:r>
              <a:rPr lang="en-US" b="1" dirty="0">
                <a:solidFill>
                  <a:srgbClr val="04364D"/>
                </a:solidFill>
                <a:latin typeface="Calibri" panose="020F0502020204030204"/>
              </a:rPr>
              <a:t>Term </a:t>
            </a:r>
            <a:r>
              <a:rPr lang="en-US" b="1" dirty="0" smtClean="0">
                <a:solidFill>
                  <a:srgbClr val="04364D"/>
                </a:solidFill>
                <a:latin typeface="Calibri" panose="020F0502020204030204"/>
              </a:rPr>
              <a:t>translation:  			</a:t>
            </a:r>
            <a:endParaRPr lang="en-US" b="1" dirty="0">
              <a:solidFill>
                <a:srgbClr val="04364D"/>
              </a:solidFill>
              <a:latin typeface="Calibri" panose="020F0502020204030204"/>
            </a:endParaRPr>
          </a:p>
        </p:txBody>
      </p:sp>
      <p:sp>
        <p:nvSpPr>
          <p:cNvPr id="4" name="ZoneTexte 3"/>
          <p:cNvSpPr txBox="1"/>
          <p:nvPr/>
        </p:nvSpPr>
        <p:spPr>
          <a:xfrm>
            <a:off x="485413" y="1923380"/>
            <a:ext cx="3237948" cy="369332"/>
          </a:xfrm>
          <a:prstGeom prst="rect">
            <a:avLst/>
          </a:prstGeom>
          <a:noFill/>
        </p:spPr>
        <p:txBody>
          <a:bodyPr wrap="square" rtlCol="0">
            <a:spAutoFit/>
          </a:bodyPr>
          <a:lstStyle/>
          <a:p>
            <a:r>
              <a:rPr lang="en-US" dirty="0">
                <a:solidFill>
                  <a:srgbClr val="00B050"/>
                </a:solidFill>
                <a:latin typeface="Calibri" panose="020F0502020204030204"/>
              </a:rPr>
              <a:t>Company A</a:t>
            </a:r>
            <a:r>
              <a:rPr lang="en-US" dirty="0" smtClean="0">
                <a:solidFill>
                  <a:srgbClr val="00B050"/>
                </a:solidFill>
                <a:latin typeface="Calibri" panose="020F0502020204030204"/>
              </a:rPr>
              <a:t>:    “Product Code”</a:t>
            </a:r>
            <a:endParaRPr lang="en-US" dirty="0">
              <a:solidFill>
                <a:srgbClr val="00B050"/>
              </a:solidFill>
              <a:latin typeface="Calibri" panose="020F0502020204030204"/>
            </a:endParaRPr>
          </a:p>
        </p:txBody>
      </p:sp>
      <p:sp>
        <p:nvSpPr>
          <p:cNvPr id="5" name="ZoneTexte 4"/>
          <p:cNvSpPr txBox="1"/>
          <p:nvPr/>
        </p:nvSpPr>
        <p:spPr>
          <a:xfrm>
            <a:off x="4922245" y="1923380"/>
            <a:ext cx="1960408" cy="369332"/>
          </a:xfrm>
          <a:prstGeom prst="rect">
            <a:avLst/>
          </a:prstGeom>
          <a:noFill/>
        </p:spPr>
        <p:txBody>
          <a:bodyPr wrap="none" rtlCol="0">
            <a:spAutoFit/>
          </a:bodyPr>
          <a:lstStyle/>
          <a:p>
            <a:r>
              <a:rPr lang="en-US" dirty="0" smtClean="0">
                <a:solidFill>
                  <a:srgbClr val="04364D">
                    <a:lumMod val="90000"/>
                    <a:lumOff val="10000"/>
                  </a:srgbClr>
                </a:solidFill>
                <a:latin typeface="Calibri" panose="020F0502020204030204"/>
              </a:rPr>
              <a:t> </a:t>
            </a:r>
            <a:r>
              <a:rPr lang="en-US" dirty="0" smtClean="0">
                <a:solidFill>
                  <a:srgbClr val="04364D">
                    <a:lumMod val="90000"/>
                    <a:lumOff val="10000"/>
                  </a:srgbClr>
                </a:solidFill>
                <a:latin typeface="Calibri" panose="020F0502020204030204"/>
                <a:sym typeface="Wingdings" panose="05000000000000000000" pitchFamily="2" charset="2"/>
              </a:rPr>
              <a:t> </a:t>
            </a:r>
            <a:r>
              <a:rPr lang="en-US" dirty="0" smtClean="0">
                <a:solidFill>
                  <a:srgbClr val="04364D">
                    <a:lumMod val="90000"/>
                    <a:lumOff val="10000"/>
                  </a:srgbClr>
                </a:solidFill>
                <a:latin typeface="Calibri" panose="020F0502020204030204"/>
              </a:rPr>
              <a:t>translates to </a:t>
            </a:r>
            <a:r>
              <a:rPr lang="en-US" dirty="0" smtClean="0">
                <a:solidFill>
                  <a:srgbClr val="04364D">
                    <a:lumMod val="90000"/>
                    <a:lumOff val="10000"/>
                  </a:srgbClr>
                </a:solidFill>
                <a:latin typeface="Calibri" panose="020F0502020204030204"/>
                <a:sym typeface="Wingdings" panose="05000000000000000000" pitchFamily="2" charset="2"/>
              </a:rPr>
              <a:t></a:t>
            </a:r>
            <a:endParaRPr lang="en-US" dirty="0">
              <a:solidFill>
                <a:srgbClr val="04364D">
                  <a:lumMod val="90000"/>
                  <a:lumOff val="10000"/>
                </a:srgbClr>
              </a:solidFill>
              <a:latin typeface="Calibri" panose="020F0502020204030204"/>
            </a:endParaRPr>
          </a:p>
        </p:txBody>
      </p:sp>
      <p:sp>
        <p:nvSpPr>
          <p:cNvPr id="6" name="ZoneTexte 5"/>
          <p:cNvSpPr txBox="1"/>
          <p:nvPr/>
        </p:nvSpPr>
        <p:spPr>
          <a:xfrm>
            <a:off x="8537796" y="1923380"/>
            <a:ext cx="1717330" cy="369332"/>
          </a:xfrm>
          <a:prstGeom prst="rect">
            <a:avLst/>
          </a:prstGeom>
          <a:noFill/>
        </p:spPr>
        <p:txBody>
          <a:bodyPr wrap="none" rtlCol="0">
            <a:spAutoFit/>
          </a:bodyPr>
          <a:lstStyle/>
          <a:p>
            <a:r>
              <a:rPr lang="en-US" dirty="0" smtClean="0">
                <a:solidFill>
                  <a:srgbClr val="00B0F0"/>
                </a:solidFill>
                <a:latin typeface="Calibri" panose="020F0502020204030204"/>
              </a:rPr>
              <a:t>“Item identifier"</a:t>
            </a:r>
            <a:endParaRPr lang="en-US" dirty="0">
              <a:solidFill>
                <a:srgbClr val="00B0F0"/>
              </a:solidFill>
              <a:latin typeface="Calibri" panose="020F0502020204030204"/>
            </a:endParaRPr>
          </a:p>
        </p:txBody>
      </p:sp>
      <p:sp>
        <p:nvSpPr>
          <p:cNvPr id="20" name="Ellipse 19"/>
          <p:cNvSpPr/>
          <p:nvPr/>
        </p:nvSpPr>
        <p:spPr>
          <a:xfrm>
            <a:off x="5893909" y="3321879"/>
            <a:ext cx="1565834" cy="4459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identifier</a:t>
            </a:r>
          </a:p>
        </p:txBody>
      </p:sp>
      <p:sp>
        <p:nvSpPr>
          <p:cNvPr id="21" name="ZoneTexte 20"/>
          <p:cNvSpPr txBox="1"/>
          <p:nvPr/>
        </p:nvSpPr>
        <p:spPr>
          <a:xfrm>
            <a:off x="2873293" y="3290761"/>
            <a:ext cx="1124090"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granularity</a:t>
            </a:r>
            <a:endParaRPr lang="en-US" sz="1200" dirty="0">
              <a:solidFill>
                <a:srgbClr val="04364D">
                  <a:lumMod val="90000"/>
                  <a:lumOff val="10000"/>
                </a:srgbClr>
              </a:solidFill>
              <a:latin typeface="Calibri" panose="020F0502020204030204"/>
            </a:endParaRPr>
          </a:p>
        </p:txBody>
      </p:sp>
      <p:sp>
        <p:nvSpPr>
          <p:cNvPr id="25" name="Ellipse 24"/>
          <p:cNvSpPr/>
          <p:nvPr/>
        </p:nvSpPr>
        <p:spPr>
          <a:xfrm>
            <a:off x="1246968" y="3350832"/>
            <a:ext cx="1657394" cy="4459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Product</a:t>
            </a:r>
          </a:p>
        </p:txBody>
      </p:sp>
      <p:cxnSp>
        <p:nvCxnSpPr>
          <p:cNvPr id="46" name="Connecteur droit avec flèche 45"/>
          <p:cNvCxnSpPr>
            <a:stCxn id="25" idx="6"/>
            <a:endCxn id="55" idx="2"/>
          </p:cNvCxnSpPr>
          <p:nvPr/>
        </p:nvCxnSpPr>
        <p:spPr>
          <a:xfrm flipV="1">
            <a:off x="2904362" y="3556001"/>
            <a:ext cx="1215230" cy="17816"/>
          </a:xfrm>
          <a:prstGeom prst="straightConnector1">
            <a:avLst/>
          </a:prstGeom>
          <a:noFill/>
          <a:ln w="6350" cap="flat" cmpd="sng" algn="ctr">
            <a:solidFill>
              <a:srgbClr val="4472C4"/>
            </a:solidFill>
            <a:prstDash val="solid"/>
            <a:miter lim="800000"/>
            <a:headEnd type="none"/>
            <a:tailEnd type="stealth" w="lg" len="lg"/>
          </a:ln>
          <a:effectLst/>
        </p:spPr>
      </p:cxnSp>
      <p:sp>
        <p:nvSpPr>
          <p:cNvPr id="50" name="ZoneTexte 49"/>
          <p:cNvSpPr txBox="1"/>
          <p:nvPr/>
        </p:nvSpPr>
        <p:spPr>
          <a:xfrm>
            <a:off x="3448439" y="1923380"/>
            <a:ext cx="1287532" cy="369332"/>
          </a:xfrm>
          <a:prstGeom prst="rect">
            <a:avLst/>
          </a:prstGeom>
          <a:noFill/>
        </p:spPr>
        <p:txBody>
          <a:bodyPr wrap="none" rtlCol="0">
            <a:spAutoFit/>
          </a:bodyPr>
          <a:lstStyle/>
          <a:p>
            <a:r>
              <a:rPr lang="en-US" dirty="0" smtClean="0">
                <a:solidFill>
                  <a:srgbClr val="00B050"/>
                </a:solidFill>
                <a:latin typeface="Calibri" panose="020F0502020204030204"/>
              </a:rPr>
              <a:t>“5084c9gh"</a:t>
            </a:r>
            <a:endParaRPr lang="en-US" dirty="0">
              <a:solidFill>
                <a:srgbClr val="00B050"/>
              </a:solidFill>
              <a:latin typeface="Calibri" panose="020F0502020204030204"/>
            </a:endParaRPr>
          </a:p>
        </p:txBody>
      </p:sp>
      <p:sp>
        <p:nvSpPr>
          <p:cNvPr id="52" name="ZoneTexte 51"/>
          <p:cNvSpPr txBox="1"/>
          <p:nvPr/>
        </p:nvSpPr>
        <p:spPr>
          <a:xfrm>
            <a:off x="6973043" y="1923380"/>
            <a:ext cx="1308884" cy="369332"/>
          </a:xfrm>
          <a:prstGeom prst="rect">
            <a:avLst/>
          </a:prstGeom>
          <a:noFill/>
        </p:spPr>
        <p:txBody>
          <a:bodyPr wrap="none" rtlCol="0">
            <a:spAutoFit/>
          </a:bodyPr>
          <a:lstStyle/>
          <a:p>
            <a:r>
              <a:rPr lang="en-US" dirty="0" smtClean="0">
                <a:solidFill>
                  <a:srgbClr val="00B0F0"/>
                </a:solidFill>
                <a:latin typeface="Calibri" panose="020F0502020204030204"/>
              </a:rPr>
              <a:t>Company B:</a:t>
            </a:r>
            <a:endParaRPr lang="en-US" dirty="0">
              <a:solidFill>
                <a:srgbClr val="00B0F0"/>
              </a:solidFill>
              <a:latin typeface="Calibri" panose="020F0502020204030204"/>
            </a:endParaRPr>
          </a:p>
        </p:txBody>
      </p:sp>
      <p:sp>
        <p:nvSpPr>
          <p:cNvPr id="53" name="ZoneTexte 52"/>
          <p:cNvSpPr txBox="1"/>
          <p:nvPr/>
        </p:nvSpPr>
        <p:spPr>
          <a:xfrm>
            <a:off x="10181529" y="1923380"/>
            <a:ext cx="959878" cy="369332"/>
          </a:xfrm>
          <a:prstGeom prst="rect">
            <a:avLst/>
          </a:prstGeom>
          <a:noFill/>
        </p:spPr>
        <p:txBody>
          <a:bodyPr wrap="none" rtlCol="0">
            <a:spAutoFit/>
          </a:bodyPr>
          <a:lstStyle/>
          <a:p>
            <a:r>
              <a:rPr lang="en-US" dirty="0" smtClean="0">
                <a:solidFill>
                  <a:srgbClr val="00B0F0"/>
                </a:solidFill>
                <a:latin typeface="Calibri" panose="020F0502020204030204"/>
              </a:rPr>
              <a:t>“064RT"</a:t>
            </a:r>
            <a:endParaRPr lang="en-US" dirty="0">
              <a:solidFill>
                <a:srgbClr val="00B0F0"/>
              </a:solidFill>
              <a:latin typeface="Calibri" panose="020F0502020204030204"/>
            </a:endParaRPr>
          </a:p>
        </p:txBody>
      </p:sp>
      <p:sp>
        <p:nvSpPr>
          <p:cNvPr id="55" name="Ellipse 54"/>
          <p:cNvSpPr/>
          <p:nvPr/>
        </p:nvSpPr>
        <p:spPr>
          <a:xfrm>
            <a:off x="4119592" y="3333016"/>
            <a:ext cx="1129402" cy="4459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Model</a:t>
            </a:r>
          </a:p>
        </p:txBody>
      </p:sp>
      <p:sp>
        <p:nvSpPr>
          <p:cNvPr id="56" name="ZoneTexte 55"/>
          <p:cNvSpPr txBox="1"/>
          <p:nvPr/>
        </p:nvSpPr>
        <p:spPr>
          <a:xfrm>
            <a:off x="5244487" y="3302520"/>
            <a:ext cx="524503"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a</a:t>
            </a:r>
            <a:endParaRPr lang="en-US" sz="1200" dirty="0">
              <a:solidFill>
                <a:srgbClr val="04364D">
                  <a:lumMod val="90000"/>
                  <a:lumOff val="10000"/>
                </a:srgbClr>
              </a:solidFill>
              <a:latin typeface="Calibri" panose="020F0502020204030204"/>
            </a:endParaRPr>
          </a:p>
        </p:txBody>
      </p:sp>
      <p:cxnSp>
        <p:nvCxnSpPr>
          <p:cNvPr id="57" name="Connecteur droit avec flèche 56"/>
          <p:cNvCxnSpPr>
            <a:stCxn id="55" idx="6"/>
            <a:endCxn id="20" idx="2"/>
          </p:cNvCxnSpPr>
          <p:nvPr/>
        </p:nvCxnSpPr>
        <p:spPr>
          <a:xfrm flipV="1">
            <a:off x="5248994" y="3544864"/>
            <a:ext cx="644915" cy="11137"/>
          </a:xfrm>
          <a:prstGeom prst="straightConnector1">
            <a:avLst/>
          </a:prstGeom>
          <a:noFill/>
          <a:ln w="6350" cap="flat" cmpd="sng" algn="ctr">
            <a:solidFill>
              <a:srgbClr val="4472C4"/>
            </a:solidFill>
            <a:prstDash val="solid"/>
            <a:miter lim="800000"/>
            <a:headEnd type="none"/>
            <a:tailEnd type="stealth" w="lg" len="lg"/>
          </a:ln>
          <a:effectLst/>
        </p:spPr>
      </p:cxnSp>
      <p:sp>
        <p:nvSpPr>
          <p:cNvPr id="58" name="Ellipse 57"/>
          <p:cNvSpPr/>
          <p:nvPr/>
        </p:nvSpPr>
        <p:spPr>
          <a:xfrm>
            <a:off x="8219410" y="3033117"/>
            <a:ext cx="1129402" cy="295067"/>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Name</a:t>
            </a:r>
          </a:p>
        </p:txBody>
      </p:sp>
      <p:sp>
        <p:nvSpPr>
          <p:cNvPr id="59" name="Ellipse 58"/>
          <p:cNvSpPr/>
          <p:nvPr/>
        </p:nvSpPr>
        <p:spPr>
          <a:xfrm>
            <a:off x="7879431" y="3778985"/>
            <a:ext cx="1517030" cy="358848"/>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Encoding</a:t>
            </a:r>
          </a:p>
        </p:txBody>
      </p:sp>
      <p:sp>
        <p:nvSpPr>
          <p:cNvPr id="60" name="ZoneTexte 59"/>
          <p:cNvSpPr txBox="1"/>
          <p:nvPr/>
        </p:nvSpPr>
        <p:spPr>
          <a:xfrm>
            <a:off x="283994" y="2709077"/>
            <a:ext cx="3151344" cy="369332"/>
          </a:xfrm>
          <a:prstGeom prst="rect">
            <a:avLst/>
          </a:prstGeom>
          <a:noFill/>
        </p:spPr>
        <p:txBody>
          <a:bodyPr wrap="square" rtlCol="0">
            <a:spAutoFit/>
          </a:bodyPr>
          <a:lstStyle/>
          <a:p>
            <a:r>
              <a:rPr lang="en-US" b="1" dirty="0" smtClean="0">
                <a:solidFill>
                  <a:srgbClr val="04364D"/>
                </a:solidFill>
                <a:latin typeface="Calibri" panose="020F0502020204030204"/>
              </a:rPr>
              <a:t>Semantic mapping:</a:t>
            </a:r>
            <a:endParaRPr lang="en-US" b="1" dirty="0">
              <a:solidFill>
                <a:srgbClr val="04364D"/>
              </a:solidFill>
              <a:latin typeface="Calibri" panose="020F0502020204030204"/>
            </a:endParaRPr>
          </a:p>
        </p:txBody>
      </p:sp>
      <p:cxnSp>
        <p:nvCxnSpPr>
          <p:cNvPr id="67" name="Connecteur droit avec flèche 66"/>
          <p:cNvCxnSpPr>
            <a:stCxn id="20" idx="6"/>
            <a:endCxn id="58" idx="2"/>
          </p:cNvCxnSpPr>
          <p:nvPr/>
        </p:nvCxnSpPr>
        <p:spPr>
          <a:xfrm flipV="1">
            <a:off x="7459743" y="3180651"/>
            <a:ext cx="759667" cy="364213"/>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70" name="Connecteur droit avec flèche 69"/>
          <p:cNvCxnSpPr>
            <a:stCxn id="20" idx="6"/>
            <a:endCxn id="59" idx="2"/>
          </p:cNvCxnSpPr>
          <p:nvPr/>
        </p:nvCxnSpPr>
        <p:spPr>
          <a:xfrm>
            <a:off x="7459743" y="3544864"/>
            <a:ext cx="419688" cy="413545"/>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74" name="Connecteur droit avec flèche 73"/>
          <p:cNvCxnSpPr>
            <a:stCxn id="58" idx="6"/>
            <a:endCxn id="76" idx="1"/>
          </p:cNvCxnSpPr>
          <p:nvPr/>
        </p:nvCxnSpPr>
        <p:spPr>
          <a:xfrm flipV="1">
            <a:off x="9348812" y="3169516"/>
            <a:ext cx="660986" cy="11135"/>
          </a:xfrm>
          <a:prstGeom prst="straightConnector1">
            <a:avLst/>
          </a:prstGeom>
          <a:noFill/>
          <a:ln w="6350" cap="flat" cmpd="sng" algn="ctr">
            <a:solidFill>
              <a:srgbClr val="4472C4"/>
            </a:solidFill>
            <a:prstDash val="solid"/>
            <a:miter lim="800000"/>
            <a:headEnd type="none"/>
            <a:tailEnd type="stealth" w="lg" len="lg"/>
          </a:ln>
          <a:effectLst/>
        </p:spPr>
      </p:cxnSp>
      <p:sp>
        <p:nvSpPr>
          <p:cNvPr id="76" name="ZoneTexte 75"/>
          <p:cNvSpPr txBox="1"/>
          <p:nvPr/>
        </p:nvSpPr>
        <p:spPr>
          <a:xfrm>
            <a:off x="10009798" y="2984850"/>
            <a:ext cx="1644489" cy="369332"/>
          </a:xfrm>
          <a:prstGeom prst="rect">
            <a:avLst/>
          </a:prstGeom>
          <a:noFill/>
        </p:spPr>
        <p:txBody>
          <a:bodyPr wrap="none" rtlCol="0">
            <a:spAutoFit/>
          </a:bodyPr>
          <a:lstStyle/>
          <a:p>
            <a:r>
              <a:rPr lang="en-US" dirty="0" smtClean="0">
                <a:solidFill>
                  <a:srgbClr val="00B050"/>
                </a:solidFill>
                <a:latin typeface="Calibri" panose="020F0502020204030204"/>
              </a:rPr>
              <a:t>“Product Code”</a:t>
            </a:r>
            <a:endParaRPr lang="en-US" dirty="0">
              <a:solidFill>
                <a:srgbClr val="00B050"/>
              </a:solidFill>
              <a:latin typeface="Calibri" panose="020F0502020204030204"/>
            </a:endParaRPr>
          </a:p>
        </p:txBody>
      </p:sp>
      <p:sp>
        <p:nvSpPr>
          <p:cNvPr id="77" name="ZoneTexte 76"/>
          <p:cNvSpPr txBox="1"/>
          <p:nvPr/>
        </p:nvSpPr>
        <p:spPr>
          <a:xfrm>
            <a:off x="9192064" y="2903652"/>
            <a:ext cx="783548"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value</a:t>
            </a:r>
            <a:endParaRPr lang="en-US" sz="1200" dirty="0">
              <a:solidFill>
                <a:srgbClr val="04364D">
                  <a:lumMod val="90000"/>
                  <a:lumOff val="10000"/>
                </a:srgbClr>
              </a:solidFill>
              <a:latin typeface="Calibri" panose="020F0502020204030204"/>
            </a:endParaRPr>
          </a:p>
        </p:txBody>
      </p:sp>
      <p:sp>
        <p:nvSpPr>
          <p:cNvPr id="78" name="ZoneTexte 77"/>
          <p:cNvSpPr txBox="1"/>
          <p:nvPr/>
        </p:nvSpPr>
        <p:spPr>
          <a:xfrm>
            <a:off x="10093655" y="3770599"/>
            <a:ext cx="1287532" cy="369332"/>
          </a:xfrm>
          <a:prstGeom prst="rect">
            <a:avLst/>
          </a:prstGeom>
          <a:noFill/>
        </p:spPr>
        <p:txBody>
          <a:bodyPr wrap="none" rtlCol="0">
            <a:spAutoFit/>
          </a:bodyPr>
          <a:lstStyle/>
          <a:p>
            <a:r>
              <a:rPr lang="en-US" dirty="0" smtClean="0">
                <a:solidFill>
                  <a:srgbClr val="00B050"/>
                </a:solidFill>
                <a:latin typeface="Calibri" panose="020F0502020204030204"/>
              </a:rPr>
              <a:t>“5084c9gh"</a:t>
            </a:r>
            <a:endParaRPr lang="en-US" dirty="0">
              <a:solidFill>
                <a:srgbClr val="00B050"/>
              </a:solidFill>
              <a:latin typeface="Calibri" panose="020F0502020204030204"/>
            </a:endParaRPr>
          </a:p>
        </p:txBody>
      </p:sp>
      <p:cxnSp>
        <p:nvCxnSpPr>
          <p:cNvPr id="79" name="Connecteur droit avec flèche 78"/>
          <p:cNvCxnSpPr>
            <a:stCxn id="59" idx="6"/>
            <a:endCxn id="78" idx="1"/>
          </p:cNvCxnSpPr>
          <p:nvPr/>
        </p:nvCxnSpPr>
        <p:spPr>
          <a:xfrm flipV="1">
            <a:off x="9396461" y="3955265"/>
            <a:ext cx="697194" cy="3144"/>
          </a:xfrm>
          <a:prstGeom prst="straightConnector1">
            <a:avLst/>
          </a:prstGeom>
          <a:noFill/>
          <a:ln w="6350" cap="flat" cmpd="sng" algn="ctr">
            <a:solidFill>
              <a:srgbClr val="4472C4"/>
            </a:solidFill>
            <a:prstDash val="solid"/>
            <a:miter lim="800000"/>
            <a:headEnd type="none"/>
            <a:tailEnd type="stealth" w="lg" len="lg"/>
          </a:ln>
          <a:effectLst/>
        </p:spPr>
      </p:cxnSp>
      <p:sp>
        <p:nvSpPr>
          <p:cNvPr id="82" name="ZoneTexte 81"/>
          <p:cNvSpPr txBox="1"/>
          <p:nvPr/>
        </p:nvSpPr>
        <p:spPr>
          <a:xfrm>
            <a:off x="9310107" y="3700536"/>
            <a:ext cx="783548"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value</a:t>
            </a:r>
            <a:endParaRPr lang="en-US" sz="1200" dirty="0">
              <a:solidFill>
                <a:srgbClr val="04364D">
                  <a:lumMod val="90000"/>
                  <a:lumOff val="10000"/>
                </a:srgbClr>
              </a:solidFill>
              <a:latin typeface="Calibri" panose="020F0502020204030204"/>
            </a:endParaRPr>
          </a:p>
        </p:txBody>
      </p:sp>
      <p:sp>
        <p:nvSpPr>
          <p:cNvPr id="94" name="Ellipse 93"/>
          <p:cNvSpPr/>
          <p:nvPr/>
        </p:nvSpPr>
        <p:spPr>
          <a:xfrm>
            <a:off x="5883543" y="5470681"/>
            <a:ext cx="1565834" cy="4459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identifier</a:t>
            </a:r>
          </a:p>
        </p:txBody>
      </p:sp>
      <p:sp>
        <p:nvSpPr>
          <p:cNvPr id="95" name="ZoneTexte 94"/>
          <p:cNvSpPr txBox="1"/>
          <p:nvPr/>
        </p:nvSpPr>
        <p:spPr>
          <a:xfrm>
            <a:off x="2862927" y="5439563"/>
            <a:ext cx="1124090"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granularity</a:t>
            </a:r>
            <a:endParaRPr lang="en-US" sz="1200" dirty="0">
              <a:solidFill>
                <a:srgbClr val="04364D">
                  <a:lumMod val="90000"/>
                  <a:lumOff val="10000"/>
                </a:srgbClr>
              </a:solidFill>
              <a:latin typeface="Calibri" panose="020F0502020204030204"/>
            </a:endParaRPr>
          </a:p>
        </p:txBody>
      </p:sp>
      <p:sp>
        <p:nvSpPr>
          <p:cNvPr id="96" name="Ellipse 95"/>
          <p:cNvSpPr/>
          <p:nvPr/>
        </p:nvSpPr>
        <p:spPr>
          <a:xfrm>
            <a:off x="1236602" y="5499634"/>
            <a:ext cx="1657394" cy="4459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Product</a:t>
            </a:r>
          </a:p>
        </p:txBody>
      </p:sp>
      <p:cxnSp>
        <p:nvCxnSpPr>
          <p:cNvPr id="97" name="Connecteur droit avec flèche 96"/>
          <p:cNvCxnSpPr>
            <a:stCxn id="96" idx="6"/>
            <a:endCxn id="98" idx="2"/>
          </p:cNvCxnSpPr>
          <p:nvPr/>
        </p:nvCxnSpPr>
        <p:spPr>
          <a:xfrm flipV="1">
            <a:off x="2893996" y="5704803"/>
            <a:ext cx="1215230" cy="17816"/>
          </a:xfrm>
          <a:prstGeom prst="straightConnector1">
            <a:avLst/>
          </a:prstGeom>
          <a:noFill/>
          <a:ln w="6350" cap="flat" cmpd="sng" algn="ctr">
            <a:solidFill>
              <a:srgbClr val="4472C4"/>
            </a:solidFill>
            <a:prstDash val="solid"/>
            <a:miter lim="800000"/>
            <a:headEnd type="none"/>
            <a:tailEnd type="stealth" w="lg" len="lg"/>
          </a:ln>
          <a:effectLst/>
        </p:spPr>
      </p:cxnSp>
      <p:sp>
        <p:nvSpPr>
          <p:cNvPr id="98" name="Ellipse 97"/>
          <p:cNvSpPr/>
          <p:nvPr/>
        </p:nvSpPr>
        <p:spPr>
          <a:xfrm>
            <a:off x="4109226" y="5481818"/>
            <a:ext cx="1129402" cy="4459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Model</a:t>
            </a:r>
          </a:p>
        </p:txBody>
      </p:sp>
      <p:sp>
        <p:nvSpPr>
          <p:cNvPr id="99" name="ZoneTexte 98"/>
          <p:cNvSpPr txBox="1"/>
          <p:nvPr/>
        </p:nvSpPr>
        <p:spPr>
          <a:xfrm>
            <a:off x="5234121" y="5451322"/>
            <a:ext cx="524503"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a</a:t>
            </a:r>
            <a:endParaRPr lang="en-US" sz="1200" dirty="0">
              <a:solidFill>
                <a:srgbClr val="04364D">
                  <a:lumMod val="90000"/>
                  <a:lumOff val="10000"/>
                </a:srgbClr>
              </a:solidFill>
              <a:latin typeface="Calibri" panose="020F0502020204030204"/>
            </a:endParaRPr>
          </a:p>
        </p:txBody>
      </p:sp>
      <p:cxnSp>
        <p:nvCxnSpPr>
          <p:cNvPr id="100" name="Connecteur droit avec flèche 99"/>
          <p:cNvCxnSpPr>
            <a:stCxn id="98" idx="6"/>
            <a:endCxn id="94" idx="2"/>
          </p:cNvCxnSpPr>
          <p:nvPr/>
        </p:nvCxnSpPr>
        <p:spPr>
          <a:xfrm flipV="1">
            <a:off x="5238628" y="5693666"/>
            <a:ext cx="644915" cy="11137"/>
          </a:xfrm>
          <a:prstGeom prst="straightConnector1">
            <a:avLst/>
          </a:prstGeom>
          <a:noFill/>
          <a:ln w="6350" cap="flat" cmpd="sng" algn="ctr">
            <a:solidFill>
              <a:srgbClr val="4472C4"/>
            </a:solidFill>
            <a:prstDash val="solid"/>
            <a:miter lim="800000"/>
            <a:headEnd type="none"/>
            <a:tailEnd type="stealth" w="lg" len="lg"/>
          </a:ln>
          <a:effectLst/>
        </p:spPr>
      </p:cxnSp>
      <p:sp>
        <p:nvSpPr>
          <p:cNvPr id="101" name="Ellipse 100"/>
          <p:cNvSpPr/>
          <p:nvPr/>
        </p:nvSpPr>
        <p:spPr>
          <a:xfrm>
            <a:off x="8209044" y="5181919"/>
            <a:ext cx="1129402" cy="295067"/>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Name</a:t>
            </a:r>
          </a:p>
        </p:txBody>
      </p:sp>
      <p:sp>
        <p:nvSpPr>
          <p:cNvPr id="102" name="Ellipse 101"/>
          <p:cNvSpPr/>
          <p:nvPr/>
        </p:nvSpPr>
        <p:spPr>
          <a:xfrm>
            <a:off x="7869065" y="5927787"/>
            <a:ext cx="1517030" cy="358848"/>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Encoding</a:t>
            </a:r>
          </a:p>
        </p:txBody>
      </p:sp>
      <p:cxnSp>
        <p:nvCxnSpPr>
          <p:cNvPr id="103" name="Connecteur droit avec flèche 102"/>
          <p:cNvCxnSpPr>
            <a:stCxn id="94" idx="6"/>
            <a:endCxn id="101" idx="2"/>
          </p:cNvCxnSpPr>
          <p:nvPr/>
        </p:nvCxnSpPr>
        <p:spPr>
          <a:xfrm flipV="1">
            <a:off x="7449377" y="5329453"/>
            <a:ext cx="759667" cy="364213"/>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104" name="Connecteur droit avec flèche 103"/>
          <p:cNvCxnSpPr>
            <a:stCxn id="94" idx="6"/>
            <a:endCxn id="102" idx="2"/>
          </p:cNvCxnSpPr>
          <p:nvPr/>
        </p:nvCxnSpPr>
        <p:spPr>
          <a:xfrm>
            <a:off x="7449377" y="5693666"/>
            <a:ext cx="419688" cy="413545"/>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105" name="Connecteur droit avec flèche 104"/>
          <p:cNvCxnSpPr>
            <a:stCxn id="101" idx="6"/>
          </p:cNvCxnSpPr>
          <p:nvPr/>
        </p:nvCxnSpPr>
        <p:spPr>
          <a:xfrm flipV="1">
            <a:off x="9338446" y="5318318"/>
            <a:ext cx="660986" cy="11135"/>
          </a:xfrm>
          <a:prstGeom prst="straightConnector1">
            <a:avLst/>
          </a:prstGeom>
          <a:noFill/>
          <a:ln w="6350" cap="flat" cmpd="sng" algn="ctr">
            <a:solidFill>
              <a:srgbClr val="4472C4"/>
            </a:solidFill>
            <a:prstDash val="solid"/>
            <a:miter lim="800000"/>
            <a:headEnd type="none"/>
            <a:tailEnd type="stealth" w="lg" len="lg"/>
          </a:ln>
          <a:effectLst/>
        </p:spPr>
      </p:cxnSp>
      <p:sp>
        <p:nvSpPr>
          <p:cNvPr id="107" name="ZoneTexte 106"/>
          <p:cNvSpPr txBox="1"/>
          <p:nvPr/>
        </p:nvSpPr>
        <p:spPr>
          <a:xfrm>
            <a:off x="9181698" y="5052454"/>
            <a:ext cx="783548"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value</a:t>
            </a:r>
            <a:endParaRPr lang="en-US" sz="1200" dirty="0">
              <a:solidFill>
                <a:srgbClr val="04364D">
                  <a:lumMod val="90000"/>
                  <a:lumOff val="10000"/>
                </a:srgbClr>
              </a:solidFill>
              <a:latin typeface="Calibri" panose="020F0502020204030204"/>
            </a:endParaRPr>
          </a:p>
        </p:txBody>
      </p:sp>
      <p:cxnSp>
        <p:nvCxnSpPr>
          <p:cNvPr id="109" name="Connecteur droit avec flèche 108"/>
          <p:cNvCxnSpPr>
            <a:stCxn id="102" idx="6"/>
          </p:cNvCxnSpPr>
          <p:nvPr/>
        </p:nvCxnSpPr>
        <p:spPr>
          <a:xfrm flipV="1">
            <a:off x="9386095" y="6104067"/>
            <a:ext cx="697194" cy="3144"/>
          </a:xfrm>
          <a:prstGeom prst="straightConnector1">
            <a:avLst/>
          </a:prstGeom>
          <a:noFill/>
          <a:ln w="6350" cap="flat" cmpd="sng" algn="ctr">
            <a:solidFill>
              <a:srgbClr val="4472C4"/>
            </a:solidFill>
            <a:prstDash val="solid"/>
            <a:miter lim="800000"/>
            <a:headEnd type="none"/>
            <a:tailEnd type="stealth" w="lg" len="lg"/>
          </a:ln>
          <a:effectLst/>
        </p:spPr>
      </p:cxnSp>
      <p:sp>
        <p:nvSpPr>
          <p:cNvPr id="110" name="ZoneTexte 109"/>
          <p:cNvSpPr txBox="1"/>
          <p:nvPr/>
        </p:nvSpPr>
        <p:spPr>
          <a:xfrm>
            <a:off x="9299741" y="5849338"/>
            <a:ext cx="783548"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value</a:t>
            </a:r>
            <a:endParaRPr lang="en-US" sz="1200" dirty="0">
              <a:solidFill>
                <a:srgbClr val="04364D">
                  <a:lumMod val="90000"/>
                  <a:lumOff val="10000"/>
                </a:srgbClr>
              </a:solidFill>
              <a:latin typeface="Calibri" panose="020F0502020204030204"/>
            </a:endParaRPr>
          </a:p>
        </p:txBody>
      </p:sp>
      <p:sp>
        <p:nvSpPr>
          <p:cNvPr id="113" name="ZoneTexte 112"/>
          <p:cNvSpPr txBox="1"/>
          <p:nvPr/>
        </p:nvSpPr>
        <p:spPr>
          <a:xfrm>
            <a:off x="9960024" y="5107783"/>
            <a:ext cx="1717330" cy="369332"/>
          </a:xfrm>
          <a:prstGeom prst="rect">
            <a:avLst/>
          </a:prstGeom>
          <a:noFill/>
        </p:spPr>
        <p:txBody>
          <a:bodyPr wrap="none" rtlCol="0">
            <a:spAutoFit/>
          </a:bodyPr>
          <a:lstStyle/>
          <a:p>
            <a:r>
              <a:rPr lang="en-US" dirty="0" smtClean="0">
                <a:solidFill>
                  <a:srgbClr val="00B0F0"/>
                </a:solidFill>
                <a:latin typeface="Calibri" panose="020F0502020204030204"/>
              </a:rPr>
              <a:t>“Item identifier"</a:t>
            </a:r>
            <a:endParaRPr lang="en-US" dirty="0">
              <a:solidFill>
                <a:srgbClr val="00B0F0"/>
              </a:solidFill>
              <a:latin typeface="Calibri" panose="020F0502020204030204"/>
            </a:endParaRPr>
          </a:p>
        </p:txBody>
      </p:sp>
      <p:sp>
        <p:nvSpPr>
          <p:cNvPr id="114" name="ZoneTexte 113"/>
          <p:cNvSpPr txBox="1"/>
          <p:nvPr/>
        </p:nvSpPr>
        <p:spPr>
          <a:xfrm>
            <a:off x="10152195" y="5876969"/>
            <a:ext cx="959878" cy="369332"/>
          </a:xfrm>
          <a:prstGeom prst="rect">
            <a:avLst/>
          </a:prstGeom>
          <a:noFill/>
        </p:spPr>
        <p:txBody>
          <a:bodyPr wrap="none" rtlCol="0">
            <a:spAutoFit/>
          </a:bodyPr>
          <a:lstStyle/>
          <a:p>
            <a:r>
              <a:rPr lang="en-US" dirty="0" smtClean="0">
                <a:solidFill>
                  <a:srgbClr val="00B0F0"/>
                </a:solidFill>
                <a:latin typeface="Calibri" panose="020F0502020204030204"/>
              </a:rPr>
              <a:t>“064RT"</a:t>
            </a:r>
            <a:endParaRPr lang="en-US" dirty="0">
              <a:solidFill>
                <a:srgbClr val="00B0F0"/>
              </a:solidFill>
              <a:latin typeface="Calibri" panose="020F0502020204030204"/>
            </a:endParaRPr>
          </a:p>
        </p:txBody>
      </p:sp>
      <p:sp>
        <p:nvSpPr>
          <p:cNvPr id="115" name="ZoneTexte 114"/>
          <p:cNvSpPr txBox="1"/>
          <p:nvPr/>
        </p:nvSpPr>
        <p:spPr>
          <a:xfrm>
            <a:off x="2136071" y="4440235"/>
            <a:ext cx="795758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solidFill>
                  <a:srgbClr val="04364D"/>
                </a:solidFill>
                <a:latin typeface="Calibri" panose="020F0502020204030204"/>
              </a:rPr>
              <a:t>If the product is the same, then semantic mappings can be applied automatically.</a:t>
            </a:r>
            <a:endParaRPr lang="en-US" b="1" dirty="0">
              <a:solidFill>
                <a:srgbClr val="04364D"/>
              </a:solidFill>
              <a:latin typeface="Calibri" panose="020F0502020204030204"/>
            </a:endParaRPr>
          </a:p>
        </p:txBody>
      </p:sp>
    </p:spTree>
    <p:extLst>
      <p:ext uri="{BB962C8B-B14F-4D97-AF65-F5344CB8AC3E}">
        <p14:creationId xmlns:p14="http://schemas.microsoft.com/office/powerpoint/2010/main" val="488711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Term translation vs. Semantic mapping </a:t>
            </a:r>
            <a:endParaRPr lang="en-US" dirty="0"/>
          </a:p>
        </p:txBody>
      </p:sp>
      <p:sp>
        <p:nvSpPr>
          <p:cNvPr id="3" name="ZoneTexte 2"/>
          <p:cNvSpPr txBox="1"/>
          <p:nvPr/>
        </p:nvSpPr>
        <p:spPr>
          <a:xfrm>
            <a:off x="311884" y="1471369"/>
            <a:ext cx="7657469" cy="369332"/>
          </a:xfrm>
          <a:prstGeom prst="rect">
            <a:avLst/>
          </a:prstGeom>
          <a:noFill/>
        </p:spPr>
        <p:txBody>
          <a:bodyPr wrap="square" rtlCol="0">
            <a:spAutoFit/>
          </a:bodyPr>
          <a:lstStyle/>
          <a:p>
            <a:r>
              <a:rPr lang="en-US" b="1" dirty="0">
                <a:solidFill>
                  <a:srgbClr val="04364D"/>
                </a:solidFill>
                <a:latin typeface="Calibri" panose="020F0502020204030204"/>
              </a:rPr>
              <a:t>Term </a:t>
            </a:r>
            <a:r>
              <a:rPr lang="en-US" b="1" dirty="0" smtClean="0">
                <a:solidFill>
                  <a:srgbClr val="04364D"/>
                </a:solidFill>
                <a:latin typeface="Calibri" panose="020F0502020204030204"/>
              </a:rPr>
              <a:t>translation:  			</a:t>
            </a:r>
            <a:endParaRPr lang="en-US" b="1" dirty="0">
              <a:solidFill>
                <a:srgbClr val="04364D"/>
              </a:solidFill>
              <a:latin typeface="Calibri" panose="020F0502020204030204"/>
            </a:endParaRPr>
          </a:p>
        </p:txBody>
      </p:sp>
      <p:sp>
        <p:nvSpPr>
          <p:cNvPr id="4" name="ZoneTexte 3"/>
          <p:cNvSpPr txBox="1"/>
          <p:nvPr/>
        </p:nvSpPr>
        <p:spPr>
          <a:xfrm>
            <a:off x="485413" y="1923380"/>
            <a:ext cx="3237948" cy="369332"/>
          </a:xfrm>
          <a:prstGeom prst="rect">
            <a:avLst/>
          </a:prstGeom>
          <a:noFill/>
        </p:spPr>
        <p:txBody>
          <a:bodyPr wrap="square" rtlCol="0">
            <a:spAutoFit/>
          </a:bodyPr>
          <a:lstStyle/>
          <a:p>
            <a:r>
              <a:rPr lang="en-US" dirty="0">
                <a:solidFill>
                  <a:srgbClr val="00B050"/>
                </a:solidFill>
                <a:latin typeface="Calibri" panose="020F0502020204030204"/>
              </a:rPr>
              <a:t>Company A</a:t>
            </a:r>
            <a:r>
              <a:rPr lang="en-US" dirty="0" smtClean="0">
                <a:solidFill>
                  <a:srgbClr val="00B050"/>
                </a:solidFill>
                <a:latin typeface="Calibri" panose="020F0502020204030204"/>
              </a:rPr>
              <a:t>:    “Product Code”</a:t>
            </a:r>
            <a:endParaRPr lang="en-US" dirty="0">
              <a:solidFill>
                <a:srgbClr val="00B050"/>
              </a:solidFill>
              <a:latin typeface="Calibri" panose="020F0502020204030204"/>
            </a:endParaRPr>
          </a:p>
        </p:txBody>
      </p:sp>
      <p:sp>
        <p:nvSpPr>
          <p:cNvPr id="5" name="ZoneTexte 4"/>
          <p:cNvSpPr txBox="1"/>
          <p:nvPr/>
        </p:nvSpPr>
        <p:spPr>
          <a:xfrm>
            <a:off x="4922245" y="1923380"/>
            <a:ext cx="1960408" cy="369332"/>
          </a:xfrm>
          <a:prstGeom prst="rect">
            <a:avLst/>
          </a:prstGeom>
          <a:noFill/>
        </p:spPr>
        <p:txBody>
          <a:bodyPr wrap="none" rtlCol="0">
            <a:spAutoFit/>
          </a:bodyPr>
          <a:lstStyle/>
          <a:p>
            <a:r>
              <a:rPr lang="en-US" dirty="0" smtClean="0">
                <a:solidFill>
                  <a:srgbClr val="04364D">
                    <a:lumMod val="90000"/>
                    <a:lumOff val="10000"/>
                  </a:srgbClr>
                </a:solidFill>
                <a:latin typeface="Calibri" panose="020F0502020204030204"/>
              </a:rPr>
              <a:t> </a:t>
            </a:r>
            <a:r>
              <a:rPr lang="en-US" dirty="0" smtClean="0">
                <a:solidFill>
                  <a:srgbClr val="04364D">
                    <a:lumMod val="90000"/>
                    <a:lumOff val="10000"/>
                  </a:srgbClr>
                </a:solidFill>
                <a:latin typeface="Calibri" panose="020F0502020204030204"/>
                <a:sym typeface="Wingdings" panose="05000000000000000000" pitchFamily="2" charset="2"/>
              </a:rPr>
              <a:t> </a:t>
            </a:r>
            <a:r>
              <a:rPr lang="en-US" dirty="0" smtClean="0">
                <a:solidFill>
                  <a:srgbClr val="04364D">
                    <a:lumMod val="90000"/>
                    <a:lumOff val="10000"/>
                  </a:srgbClr>
                </a:solidFill>
                <a:latin typeface="Calibri" panose="020F0502020204030204"/>
              </a:rPr>
              <a:t>translates to </a:t>
            </a:r>
            <a:r>
              <a:rPr lang="en-US" dirty="0" smtClean="0">
                <a:solidFill>
                  <a:srgbClr val="04364D">
                    <a:lumMod val="90000"/>
                    <a:lumOff val="10000"/>
                  </a:srgbClr>
                </a:solidFill>
                <a:latin typeface="Calibri" panose="020F0502020204030204"/>
                <a:sym typeface="Wingdings" panose="05000000000000000000" pitchFamily="2" charset="2"/>
              </a:rPr>
              <a:t></a:t>
            </a:r>
            <a:endParaRPr lang="en-US" dirty="0">
              <a:solidFill>
                <a:srgbClr val="04364D">
                  <a:lumMod val="90000"/>
                  <a:lumOff val="10000"/>
                </a:srgbClr>
              </a:solidFill>
              <a:latin typeface="Calibri" panose="020F0502020204030204"/>
            </a:endParaRPr>
          </a:p>
        </p:txBody>
      </p:sp>
      <p:sp>
        <p:nvSpPr>
          <p:cNvPr id="6" name="ZoneTexte 5"/>
          <p:cNvSpPr txBox="1"/>
          <p:nvPr/>
        </p:nvSpPr>
        <p:spPr>
          <a:xfrm>
            <a:off x="8537796" y="1923380"/>
            <a:ext cx="1717330" cy="369332"/>
          </a:xfrm>
          <a:prstGeom prst="rect">
            <a:avLst/>
          </a:prstGeom>
          <a:noFill/>
        </p:spPr>
        <p:txBody>
          <a:bodyPr wrap="none" rtlCol="0">
            <a:spAutoFit/>
          </a:bodyPr>
          <a:lstStyle/>
          <a:p>
            <a:r>
              <a:rPr lang="en-US" dirty="0" smtClean="0">
                <a:solidFill>
                  <a:srgbClr val="00B0F0"/>
                </a:solidFill>
                <a:latin typeface="Calibri" panose="020F0502020204030204"/>
              </a:rPr>
              <a:t>“Item identifier"</a:t>
            </a:r>
            <a:endParaRPr lang="en-US" dirty="0">
              <a:solidFill>
                <a:srgbClr val="00B0F0"/>
              </a:solidFill>
              <a:latin typeface="Calibri" panose="020F0502020204030204"/>
            </a:endParaRPr>
          </a:p>
        </p:txBody>
      </p:sp>
      <p:sp>
        <p:nvSpPr>
          <p:cNvPr id="20" name="Ellipse 19"/>
          <p:cNvSpPr/>
          <p:nvPr/>
        </p:nvSpPr>
        <p:spPr>
          <a:xfrm>
            <a:off x="5893909" y="3321879"/>
            <a:ext cx="1565834" cy="4459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identifier</a:t>
            </a:r>
          </a:p>
        </p:txBody>
      </p:sp>
      <p:sp>
        <p:nvSpPr>
          <p:cNvPr id="21" name="ZoneTexte 20"/>
          <p:cNvSpPr txBox="1"/>
          <p:nvPr/>
        </p:nvSpPr>
        <p:spPr>
          <a:xfrm>
            <a:off x="2873293" y="3290761"/>
            <a:ext cx="1124090"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granularity</a:t>
            </a:r>
            <a:endParaRPr lang="en-US" sz="1200" dirty="0">
              <a:solidFill>
                <a:srgbClr val="04364D">
                  <a:lumMod val="90000"/>
                  <a:lumOff val="10000"/>
                </a:srgbClr>
              </a:solidFill>
              <a:latin typeface="Calibri" panose="020F0502020204030204"/>
            </a:endParaRPr>
          </a:p>
        </p:txBody>
      </p:sp>
      <p:sp>
        <p:nvSpPr>
          <p:cNvPr id="25" name="Ellipse 24"/>
          <p:cNvSpPr/>
          <p:nvPr/>
        </p:nvSpPr>
        <p:spPr>
          <a:xfrm>
            <a:off x="1246968" y="3350832"/>
            <a:ext cx="1657394" cy="4459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Product</a:t>
            </a:r>
          </a:p>
        </p:txBody>
      </p:sp>
      <p:cxnSp>
        <p:nvCxnSpPr>
          <p:cNvPr id="46" name="Connecteur droit avec flèche 45"/>
          <p:cNvCxnSpPr>
            <a:stCxn id="25" idx="6"/>
            <a:endCxn id="55" idx="2"/>
          </p:cNvCxnSpPr>
          <p:nvPr/>
        </p:nvCxnSpPr>
        <p:spPr>
          <a:xfrm flipV="1">
            <a:off x="2904362" y="3556001"/>
            <a:ext cx="1215230" cy="17816"/>
          </a:xfrm>
          <a:prstGeom prst="straightConnector1">
            <a:avLst/>
          </a:prstGeom>
          <a:noFill/>
          <a:ln w="6350" cap="flat" cmpd="sng" algn="ctr">
            <a:solidFill>
              <a:srgbClr val="4472C4"/>
            </a:solidFill>
            <a:prstDash val="solid"/>
            <a:miter lim="800000"/>
            <a:headEnd type="none"/>
            <a:tailEnd type="stealth" w="lg" len="lg"/>
          </a:ln>
          <a:effectLst/>
        </p:spPr>
      </p:cxnSp>
      <p:sp>
        <p:nvSpPr>
          <p:cNvPr id="54" name="ZoneTexte 53"/>
          <p:cNvSpPr txBox="1"/>
          <p:nvPr/>
        </p:nvSpPr>
        <p:spPr>
          <a:xfrm>
            <a:off x="1859666" y="6363052"/>
            <a:ext cx="941603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solidFill>
                  <a:srgbClr val="04364D"/>
                </a:solidFill>
                <a:latin typeface="Calibri" panose="020F0502020204030204"/>
              </a:rPr>
              <a:t>Semantic </a:t>
            </a:r>
            <a:r>
              <a:rPr lang="en-US" b="1" dirty="0">
                <a:solidFill>
                  <a:srgbClr val="04364D"/>
                </a:solidFill>
                <a:latin typeface="Calibri" panose="020F0502020204030204"/>
              </a:rPr>
              <a:t>i</a:t>
            </a:r>
            <a:r>
              <a:rPr lang="en-US" b="1" dirty="0" smtClean="0">
                <a:solidFill>
                  <a:srgbClr val="04364D"/>
                </a:solidFill>
                <a:latin typeface="Calibri" panose="020F0502020204030204"/>
              </a:rPr>
              <a:t>nteroperability requires transporting the metadata (i.e. the semantics) with the data!</a:t>
            </a:r>
            <a:endParaRPr lang="en-US" b="1" dirty="0">
              <a:solidFill>
                <a:srgbClr val="04364D"/>
              </a:solidFill>
              <a:latin typeface="Calibri" panose="020F0502020204030204"/>
            </a:endParaRPr>
          </a:p>
        </p:txBody>
      </p:sp>
      <p:sp>
        <p:nvSpPr>
          <p:cNvPr id="50" name="ZoneTexte 49"/>
          <p:cNvSpPr txBox="1"/>
          <p:nvPr/>
        </p:nvSpPr>
        <p:spPr>
          <a:xfrm>
            <a:off x="3448439" y="1923380"/>
            <a:ext cx="1287532" cy="369332"/>
          </a:xfrm>
          <a:prstGeom prst="rect">
            <a:avLst/>
          </a:prstGeom>
          <a:noFill/>
        </p:spPr>
        <p:txBody>
          <a:bodyPr wrap="none" rtlCol="0">
            <a:spAutoFit/>
          </a:bodyPr>
          <a:lstStyle/>
          <a:p>
            <a:r>
              <a:rPr lang="en-US" dirty="0" smtClean="0">
                <a:solidFill>
                  <a:srgbClr val="00B050"/>
                </a:solidFill>
                <a:latin typeface="Calibri" panose="020F0502020204030204"/>
              </a:rPr>
              <a:t>“5084c9gh"</a:t>
            </a:r>
            <a:endParaRPr lang="en-US" dirty="0">
              <a:solidFill>
                <a:srgbClr val="00B050"/>
              </a:solidFill>
              <a:latin typeface="Calibri" panose="020F0502020204030204"/>
            </a:endParaRPr>
          </a:p>
        </p:txBody>
      </p:sp>
      <p:sp>
        <p:nvSpPr>
          <p:cNvPr id="52" name="ZoneTexte 51"/>
          <p:cNvSpPr txBox="1"/>
          <p:nvPr/>
        </p:nvSpPr>
        <p:spPr>
          <a:xfrm>
            <a:off x="6973043" y="1923380"/>
            <a:ext cx="1308884" cy="369332"/>
          </a:xfrm>
          <a:prstGeom prst="rect">
            <a:avLst/>
          </a:prstGeom>
          <a:noFill/>
        </p:spPr>
        <p:txBody>
          <a:bodyPr wrap="none" rtlCol="0">
            <a:spAutoFit/>
          </a:bodyPr>
          <a:lstStyle/>
          <a:p>
            <a:r>
              <a:rPr lang="en-US" dirty="0" smtClean="0">
                <a:solidFill>
                  <a:srgbClr val="00B0F0"/>
                </a:solidFill>
                <a:latin typeface="Calibri" panose="020F0502020204030204"/>
              </a:rPr>
              <a:t>Company B:</a:t>
            </a:r>
            <a:endParaRPr lang="en-US" dirty="0">
              <a:solidFill>
                <a:srgbClr val="00B0F0"/>
              </a:solidFill>
              <a:latin typeface="Calibri" panose="020F0502020204030204"/>
            </a:endParaRPr>
          </a:p>
        </p:txBody>
      </p:sp>
      <p:sp>
        <p:nvSpPr>
          <p:cNvPr id="53" name="ZoneTexte 52"/>
          <p:cNvSpPr txBox="1"/>
          <p:nvPr/>
        </p:nvSpPr>
        <p:spPr>
          <a:xfrm>
            <a:off x="10181529" y="1923380"/>
            <a:ext cx="959878" cy="369332"/>
          </a:xfrm>
          <a:prstGeom prst="rect">
            <a:avLst/>
          </a:prstGeom>
          <a:noFill/>
        </p:spPr>
        <p:txBody>
          <a:bodyPr wrap="none" rtlCol="0">
            <a:spAutoFit/>
          </a:bodyPr>
          <a:lstStyle/>
          <a:p>
            <a:r>
              <a:rPr lang="en-US" dirty="0" smtClean="0">
                <a:solidFill>
                  <a:srgbClr val="00B0F0"/>
                </a:solidFill>
                <a:latin typeface="Calibri" panose="020F0502020204030204"/>
              </a:rPr>
              <a:t>“064RT"</a:t>
            </a:r>
            <a:endParaRPr lang="en-US" dirty="0">
              <a:solidFill>
                <a:srgbClr val="00B0F0"/>
              </a:solidFill>
              <a:latin typeface="Calibri" panose="020F0502020204030204"/>
            </a:endParaRPr>
          </a:p>
        </p:txBody>
      </p:sp>
      <p:sp>
        <p:nvSpPr>
          <p:cNvPr id="55" name="Ellipse 54"/>
          <p:cNvSpPr/>
          <p:nvPr/>
        </p:nvSpPr>
        <p:spPr>
          <a:xfrm>
            <a:off x="4119592" y="3333016"/>
            <a:ext cx="1129402" cy="4459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Model</a:t>
            </a:r>
          </a:p>
        </p:txBody>
      </p:sp>
      <p:sp>
        <p:nvSpPr>
          <p:cNvPr id="56" name="ZoneTexte 55"/>
          <p:cNvSpPr txBox="1"/>
          <p:nvPr/>
        </p:nvSpPr>
        <p:spPr>
          <a:xfrm>
            <a:off x="5244487" y="3302520"/>
            <a:ext cx="524503"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a</a:t>
            </a:r>
            <a:endParaRPr lang="en-US" sz="1200" dirty="0">
              <a:solidFill>
                <a:srgbClr val="04364D">
                  <a:lumMod val="90000"/>
                  <a:lumOff val="10000"/>
                </a:srgbClr>
              </a:solidFill>
              <a:latin typeface="Calibri" panose="020F0502020204030204"/>
            </a:endParaRPr>
          </a:p>
        </p:txBody>
      </p:sp>
      <p:cxnSp>
        <p:nvCxnSpPr>
          <p:cNvPr id="57" name="Connecteur droit avec flèche 56"/>
          <p:cNvCxnSpPr>
            <a:stCxn id="55" idx="6"/>
            <a:endCxn id="20" idx="2"/>
          </p:cNvCxnSpPr>
          <p:nvPr/>
        </p:nvCxnSpPr>
        <p:spPr>
          <a:xfrm flipV="1">
            <a:off x="5248994" y="3544864"/>
            <a:ext cx="644915" cy="11137"/>
          </a:xfrm>
          <a:prstGeom prst="straightConnector1">
            <a:avLst/>
          </a:prstGeom>
          <a:noFill/>
          <a:ln w="6350" cap="flat" cmpd="sng" algn="ctr">
            <a:solidFill>
              <a:srgbClr val="4472C4"/>
            </a:solidFill>
            <a:prstDash val="solid"/>
            <a:miter lim="800000"/>
            <a:headEnd type="none"/>
            <a:tailEnd type="stealth" w="lg" len="lg"/>
          </a:ln>
          <a:effectLst/>
        </p:spPr>
      </p:cxnSp>
      <p:sp>
        <p:nvSpPr>
          <p:cNvPr id="58" name="Ellipse 57"/>
          <p:cNvSpPr/>
          <p:nvPr/>
        </p:nvSpPr>
        <p:spPr>
          <a:xfrm>
            <a:off x="8219410" y="3033117"/>
            <a:ext cx="1129402" cy="295067"/>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Name</a:t>
            </a:r>
          </a:p>
        </p:txBody>
      </p:sp>
      <p:sp>
        <p:nvSpPr>
          <p:cNvPr id="59" name="Ellipse 58"/>
          <p:cNvSpPr/>
          <p:nvPr/>
        </p:nvSpPr>
        <p:spPr>
          <a:xfrm>
            <a:off x="7879431" y="3778985"/>
            <a:ext cx="1517030" cy="358848"/>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Encoding</a:t>
            </a:r>
          </a:p>
        </p:txBody>
      </p:sp>
      <p:sp>
        <p:nvSpPr>
          <p:cNvPr id="60" name="ZoneTexte 59"/>
          <p:cNvSpPr txBox="1"/>
          <p:nvPr/>
        </p:nvSpPr>
        <p:spPr>
          <a:xfrm>
            <a:off x="283994" y="2709077"/>
            <a:ext cx="3151344" cy="369332"/>
          </a:xfrm>
          <a:prstGeom prst="rect">
            <a:avLst/>
          </a:prstGeom>
          <a:noFill/>
        </p:spPr>
        <p:txBody>
          <a:bodyPr wrap="square" rtlCol="0">
            <a:spAutoFit/>
          </a:bodyPr>
          <a:lstStyle/>
          <a:p>
            <a:r>
              <a:rPr lang="en-US" b="1" dirty="0" smtClean="0">
                <a:solidFill>
                  <a:srgbClr val="04364D"/>
                </a:solidFill>
                <a:latin typeface="Calibri" panose="020F0502020204030204"/>
              </a:rPr>
              <a:t>Semantic mapping:</a:t>
            </a:r>
            <a:endParaRPr lang="en-US" b="1" dirty="0">
              <a:solidFill>
                <a:srgbClr val="04364D"/>
              </a:solidFill>
              <a:latin typeface="Calibri" panose="020F0502020204030204"/>
            </a:endParaRPr>
          </a:p>
        </p:txBody>
      </p:sp>
      <p:cxnSp>
        <p:nvCxnSpPr>
          <p:cNvPr id="67" name="Connecteur droit avec flèche 66"/>
          <p:cNvCxnSpPr>
            <a:stCxn id="20" idx="6"/>
            <a:endCxn id="58" idx="2"/>
          </p:cNvCxnSpPr>
          <p:nvPr/>
        </p:nvCxnSpPr>
        <p:spPr>
          <a:xfrm flipV="1">
            <a:off x="7459743" y="3180651"/>
            <a:ext cx="759667" cy="364213"/>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70" name="Connecteur droit avec flèche 69"/>
          <p:cNvCxnSpPr>
            <a:stCxn id="20" idx="6"/>
            <a:endCxn id="59" idx="2"/>
          </p:cNvCxnSpPr>
          <p:nvPr/>
        </p:nvCxnSpPr>
        <p:spPr>
          <a:xfrm>
            <a:off x="7459743" y="3544864"/>
            <a:ext cx="419688" cy="413545"/>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74" name="Connecteur droit avec flèche 73"/>
          <p:cNvCxnSpPr>
            <a:stCxn id="58" idx="6"/>
            <a:endCxn id="76" idx="1"/>
          </p:cNvCxnSpPr>
          <p:nvPr/>
        </p:nvCxnSpPr>
        <p:spPr>
          <a:xfrm flipV="1">
            <a:off x="9348812" y="3169516"/>
            <a:ext cx="660986" cy="11135"/>
          </a:xfrm>
          <a:prstGeom prst="straightConnector1">
            <a:avLst/>
          </a:prstGeom>
          <a:noFill/>
          <a:ln w="6350" cap="flat" cmpd="sng" algn="ctr">
            <a:solidFill>
              <a:srgbClr val="4472C4"/>
            </a:solidFill>
            <a:prstDash val="solid"/>
            <a:miter lim="800000"/>
            <a:headEnd type="none"/>
            <a:tailEnd type="stealth" w="lg" len="lg"/>
          </a:ln>
          <a:effectLst/>
        </p:spPr>
      </p:cxnSp>
      <p:sp>
        <p:nvSpPr>
          <p:cNvPr id="76" name="ZoneTexte 75"/>
          <p:cNvSpPr txBox="1"/>
          <p:nvPr/>
        </p:nvSpPr>
        <p:spPr>
          <a:xfrm>
            <a:off x="10009798" y="2984850"/>
            <a:ext cx="1644489" cy="369332"/>
          </a:xfrm>
          <a:prstGeom prst="rect">
            <a:avLst/>
          </a:prstGeom>
          <a:noFill/>
        </p:spPr>
        <p:txBody>
          <a:bodyPr wrap="none" rtlCol="0">
            <a:spAutoFit/>
          </a:bodyPr>
          <a:lstStyle/>
          <a:p>
            <a:r>
              <a:rPr lang="en-US" dirty="0" smtClean="0">
                <a:solidFill>
                  <a:srgbClr val="00B050"/>
                </a:solidFill>
                <a:latin typeface="Calibri" panose="020F0502020204030204"/>
              </a:rPr>
              <a:t>“Product Code”</a:t>
            </a:r>
            <a:endParaRPr lang="en-US" dirty="0">
              <a:solidFill>
                <a:srgbClr val="00B050"/>
              </a:solidFill>
              <a:latin typeface="Calibri" panose="020F0502020204030204"/>
            </a:endParaRPr>
          </a:p>
        </p:txBody>
      </p:sp>
      <p:sp>
        <p:nvSpPr>
          <p:cNvPr id="77" name="ZoneTexte 76"/>
          <p:cNvSpPr txBox="1"/>
          <p:nvPr/>
        </p:nvSpPr>
        <p:spPr>
          <a:xfrm>
            <a:off x="9192064" y="2903652"/>
            <a:ext cx="783548"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value</a:t>
            </a:r>
            <a:endParaRPr lang="en-US" sz="1200" dirty="0">
              <a:solidFill>
                <a:srgbClr val="04364D">
                  <a:lumMod val="90000"/>
                  <a:lumOff val="10000"/>
                </a:srgbClr>
              </a:solidFill>
              <a:latin typeface="Calibri" panose="020F0502020204030204"/>
            </a:endParaRPr>
          </a:p>
        </p:txBody>
      </p:sp>
      <p:sp>
        <p:nvSpPr>
          <p:cNvPr id="78" name="ZoneTexte 77"/>
          <p:cNvSpPr txBox="1"/>
          <p:nvPr/>
        </p:nvSpPr>
        <p:spPr>
          <a:xfrm>
            <a:off x="10093655" y="3770599"/>
            <a:ext cx="1287532" cy="369332"/>
          </a:xfrm>
          <a:prstGeom prst="rect">
            <a:avLst/>
          </a:prstGeom>
          <a:noFill/>
        </p:spPr>
        <p:txBody>
          <a:bodyPr wrap="none" rtlCol="0">
            <a:spAutoFit/>
          </a:bodyPr>
          <a:lstStyle/>
          <a:p>
            <a:r>
              <a:rPr lang="en-US" dirty="0" smtClean="0">
                <a:solidFill>
                  <a:srgbClr val="00B050"/>
                </a:solidFill>
                <a:latin typeface="Calibri" panose="020F0502020204030204"/>
              </a:rPr>
              <a:t>“5084c9gh"</a:t>
            </a:r>
            <a:endParaRPr lang="en-US" dirty="0">
              <a:solidFill>
                <a:srgbClr val="00B050"/>
              </a:solidFill>
              <a:latin typeface="Calibri" panose="020F0502020204030204"/>
            </a:endParaRPr>
          </a:p>
        </p:txBody>
      </p:sp>
      <p:cxnSp>
        <p:nvCxnSpPr>
          <p:cNvPr id="79" name="Connecteur droit avec flèche 78"/>
          <p:cNvCxnSpPr>
            <a:stCxn id="59" idx="6"/>
            <a:endCxn id="78" idx="1"/>
          </p:cNvCxnSpPr>
          <p:nvPr/>
        </p:nvCxnSpPr>
        <p:spPr>
          <a:xfrm flipV="1">
            <a:off x="9396461" y="3955265"/>
            <a:ext cx="697194" cy="3144"/>
          </a:xfrm>
          <a:prstGeom prst="straightConnector1">
            <a:avLst/>
          </a:prstGeom>
          <a:noFill/>
          <a:ln w="6350" cap="flat" cmpd="sng" algn="ctr">
            <a:solidFill>
              <a:srgbClr val="4472C4"/>
            </a:solidFill>
            <a:prstDash val="solid"/>
            <a:miter lim="800000"/>
            <a:headEnd type="none"/>
            <a:tailEnd type="stealth" w="lg" len="lg"/>
          </a:ln>
          <a:effectLst/>
        </p:spPr>
      </p:cxnSp>
      <p:sp>
        <p:nvSpPr>
          <p:cNvPr id="82" name="ZoneTexte 81"/>
          <p:cNvSpPr txBox="1"/>
          <p:nvPr/>
        </p:nvSpPr>
        <p:spPr>
          <a:xfrm>
            <a:off x="9310107" y="3700536"/>
            <a:ext cx="783548"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value</a:t>
            </a:r>
            <a:endParaRPr lang="en-US" sz="1200" dirty="0">
              <a:solidFill>
                <a:srgbClr val="04364D">
                  <a:lumMod val="90000"/>
                  <a:lumOff val="10000"/>
                </a:srgbClr>
              </a:solidFill>
              <a:latin typeface="Calibri" panose="020F0502020204030204"/>
            </a:endParaRPr>
          </a:p>
        </p:txBody>
      </p:sp>
      <p:sp>
        <p:nvSpPr>
          <p:cNvPr id="94" name="Ellipse 93"/>
          <p:cNvSpPr/>
          <p:nvPr/>
        </p:nvSpPr>
        <p:spPr>
          <a:xfrm>
            <a:off x="5883543" y="5470681"/>
            <a:ext cx="1565834" cy="4459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identifier</a:t>
            </a:r>
          </a:p>
        </p:txBody>
      </p:sp>
      <p:sp>
        <p:nvSpPr>
          <p:cNvPr id="95" name="ZoneTexte 94"/>
          <p:cNvSpPr txBox="1"/>
          <p:nvPr/>
        </p:nvSpPr>
        <p:spPr>
          <a:xfrm>
            <a:off x="2862927" y="5439563"/>
            <a:ext cx="1124090"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granularity</a:t>
            </a:r>
            <a:endParaRPr lang="en-US" sz="1200" dirty="0">
              <a:solidFill>
                <a:srgbClr val="04364D">
                  <a:lumMod val="90000"/>
                  <a:lumOff val="10000"/>
                </a:srgbClr>
              </a:solidFill>
              <a:latin typeface="Calibri" panose="020F0502020204030204"/>
            </a:endParaRPr>
          </a:p>
        </p:txBody>
      </p:sp>
      <p:sp>
        <p:nvSpPr>
          <p:cNvPr id="96" name="Ellipse 95"/>
          <p:cNvSpPr/>
          <p:nvPr/>
        </p:nvSpPr>
        <p:spPr>
          <a:xfrm>
            <a:off x="1236602" y="5499634"/>
            <a:ext cx="1657394" cy="4459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Product</a:t>
            </a:r>
          </a:p>
        </p:txBody>
      </p:sp>
      <p:cxnSp>
        <p:nvCxnSpPr>
          <p:cNvPr id="97" name="Connecteur droit avec flèche 96"/>
          <p:cNvCxnSpPr>
            <a:stCxn id="96" idx="6"/>
            <a:endCxn id="98" idx="2"/>
          </p:cNvCxnSpPr>
          <p:nvPr/>
        </p:nvCxnSpPr>
        <p:spPr>
          <a:xfrm flipV="1">
            <a:off x="2893996" y="5704803"/>
            <a:ext cx="1215230" cy="17816"/>
          </a:xfrm>
          <a:prstGeom prst="straightConnector1">
            <a:avLst/>
          </a:prstGeom>
          <a:noFill/>
          <a:ln w="6350" cap="flat" cmpd="sng" algn="ctr">
            <a:solidFill>
              <a:srgbClr val="4472C4"/>
            </a:solidFill>
            <a:prstDash val="solid"/>
            <a:miter lim="800000"/>
            <a:headEnd type="none"/>
            <a:tailEnd type="stealth" w="lg" len="lg"/>
          </a:ln>
          <a:effectLst/>
        </p:spPr>
      </p:cxnSp>
      <p:sp>
        <p:nvSpPr>
          <p:cNvPr id="98" name="Ellipse 97"/>
          <p:cNvSpPr/>
          <p:nvPr/>
        </p:nvSpPr>
        <p:spPr>
          <a:xfrm>
            <a:off x="4109226" y="5481818"/>
            <a:ext cx="1129402" cy="445969"/>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Model</a:t>
            </a:r>
          </a:p>
        </p:txBody>
      </p:sp>
      <p:sp>
        <p:nvSpPr>
          <p:cNvPr id="99" name="ZoneTexte 98"/>
          <p:cNvSpPr txBox="1"/>
          <p:nvPr/>
        </p:nvSpPr>
        <p:spPr>
          <a:xfrm>
            <a:off x="5234121" y="5451322"/>
            <a:ext cx="524503"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a</a:t>
            </a:r>
            <a:endParaRPr lang="en-US" sz="1200" dirty="0">
              <a:solidFill>
                <a:srgbClr val="04364D">
                  <a:lumMod val="90000"/>
                  <a:lumOff val="10000"/>
                </a:srgbClr>
              </a:solidFill>
              <a:latin typeface="Calibri" panose="020F0502020204030204"/>
            </a:endParaRPr>
          </a:p>
        </p:txBody>
      </p:sp>
      <p:cxnSp>
        <p:nvCxnSpPr>
          <p:cNvPr id="100" name="Connecteur droit avec flèche 99"/>
          <p:cNvCxnSpPr>
            <a:stCxn id="98" idx="6"/>
            <a:endCxn id="94" idx="2"/>
          </p:cNvCxnSpPr>
          <p:nvPr/>
        </p:nvCxnSpPr>
        <p:spPr>
          <a:xfrm flipV="1">
            <a:off x="5238628" y="5693666"/>
            <a:ext cx="644915" cy="11137"/>
          </a:xfrm>
          <a:prstGeom prst="straightConnector1">
            <a:avLst/>
          </a:prstGeom>
          <a:noFill/>
          <a:ln w="6350" cap="flat" cmpd="sng" algn="ctr">
            <a:solidFill>
              <a:srgbClr val="4472C4"/>
            </a:solidFill>
            <a:prstDash val="solid"/>
            <a:miter lim="800000"/>
            <a:headEnd type="none"/>
            <a:tailEnd type="stealth" w="lg" len="lg"/>
          </a:ln>
          <a:effectLst/>
        </p:spPr>
      </p:cxnSp>
      <p:sp>
        <p:nvSpPr>
          <p:cNvPr id="101" name="Ellipse 100"/>
          <p:cNvSpPr/>
          <p:nvPr/>
        </p:nvSpPr>
        <p:spPr>
          <a:xfrm>
            <a:off x="8209044" y="5181919"/>
            <a:ext cx="1129402" cy="295067"/>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Name</a:t>
            </a:r>
          </a:p>
        </p:txBody>
      </p:sp>
      <p:sp>
        <p:nvSpPr>
          <p:cNvPr id="102" name="Ellipse 101"/>
          <p:cNvSpPr/>
          <p:nvPr/>
        </p:nvSpPr>
        <p:spPr>
          <a:xfrm>
            <a:off x="7869065" y="5927787"/>
            <a:ext cx="1517030" cy="358848"/>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dirty="0" smtClean="0">
                <a:ln>
                  <a:noFill/>
                </a:ln>
                <a:solidFill>
                  <a:srgbClr val="FFFFFF"/>
                </a:solidFill>
                <a:effectLst/>
                <a:uLnTx/>
                <a:uFillTx/>
                <a:latin typeface="Calibri" panose="020F0502020204030204"/>
                <a:ea typeface="+mn-ea"/>
                <a:cs typeface="+mn-cs"/>
              </a:rPr>
              <a:t>Encoding</a:t>
            </a:r>
          </a:p>
        </p:txBody>
      </p:sp>
      <p:cxnSp>
        <p:nvCxnSpPr>
          <p:cNvPr id="103" name="Connecteur droit avec flèche 102"/>
          <p:cNvCxnSpPr>
            <a:stCxn id="94" idx="6"/>
            <a:endCxn id="101" idx="2"/>
          </p:cNvCxnSpPr>
          <p:nvPr/>
        </p:nvCxnSpPr>
        <p:spPr>
          <a:xfrm flipV="1">
            <a:off x="7449377" y="5329453"/>
            <a:ext cx="759667" cy="364213"/>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104" name="Connecteur droit avec flèche 103"/>
          <p:cNvCxnSpPr>
            <a:stCxn id="94" idx="6"/>
            <a:endCxn id="102" idx="2"/>
          </p:cNvCxnSpPr>
          <p:nvPr/>
        </p:nvCxnSpPr>
        <p:spPr>
          <a:xfrm>
            <a:off x="7449377" y="5693666"/>
            <a:ext cx="419688" cy="413545"/>
          </a:xfrm>
          <a:prstGeom prst="straightConnector1">
            <a:avLst/>
          </a:prstGeom>
          <a:noFill/>
          <a:ln w="6350" cap="flat" cmpd="sng" algn="ctr">
            <a:solidFill>
              <a:srgbClr val="4472C4"/>
            </a:solidFill>
            <a:prstDash val="solid"/>
            <a:miter lim="800000"/>
            <a:headEnd type="none"/>
            <a:tailEnd type="stealth" w="lg" len="lg"/>
          </a:ln>
          <a:effectLst/>
        </p:spPr>
      </p:cxnSp>
      <p:cxnSp>
        <p:nvCxnSpPr>
          <p:cNvPr id="105" name="Connecteur droit avec flèche 104"/>
          <p:cNvCxnSpPr>
            <a:stCxn id="101" idx="6"/>
          </p:cNvCxnSpPr>
          <p:nvPr/>
        </p:nvCxnSpPr>
        <p:spPr>
          <a:xfrm flipV="1">
            <a:off x="9338446" y="5318318"/>
            <a:ext cx="660986" cy="11135"/>
          </a:xfrm>
          <a:prstGeom prst="straightConnector1">
            <a:avLst/>
          </a:prstGeom>
          <a:noFill/>
          <a:ln w="6350" cap="flat" cmpd="sng" algn="ctr">
            <a:solidFill>
              <a:srgbClr val="4472C4"/>
            </a:solidFill>
            <a:prstDash val="solid"/>
            <a:miter lim="800000"/>
            <a:headEnd type="none"/>
            <a:tailEnd type="stealth" w="lg" len="lg"/>
          </a:ln>
          <a:effectLst/>
        </p:spPr>
      </p:cxnSp>
      <p:sp>
        <p:nvSpPr>
          <p:cNvPr id="107" name="ZoneTexte 106"/>
          <p:cNvSpPr txBox="1"/>
          <p:nvPr/>
        </p:nvSpPr>
        <p:spPr>
          <a:xfrm>
            <a:off x="9181698" y="5052454"/>
            <a:ext cx="783548"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value</a:t>
            </a:r>
            <a:endParaRPr lang="en-US" sz="1200" dirty="0">
              <a:solidFill>
                <a:srgbClr val="04364D">
                  <a:lumMod val="90000"/>
                  <a:lumOff val="10000"/>
                </a:srgbClr>
              </a:solidFill>
              <a:latin typeface="Calibri" panose="020F0502020204030204"/>
            </a:endParaRPr>
          </a:p>
        </p:txBody>
      </p:sp>
      <p:cxnSp>
        <p:nvCxnSpPr>
          <p:cNvPr id="109" name="Connecteur droit avec flèche 108"/>
          <p:cNvCxnSpPr>
            <a:stCxn id="102" idx="6"/>
          </p:cNvCxnSpPr>
          <p:nvPr/>
        </p:nvCxnSpPr>
        <p:spPr>
          <a:xfrm flipV="1">
            <a:off x="9386095" y="6104067"/>
            <a:ext cx="697194" cy="3144"/>
          </a:xfrm>
          <a:prstGeom prst="straightConnector1">
            <a:avLst/>
          </a:prstGeom>
          <a:noFill/>
          <a:ln w="6350" cap="flat" cmpd="sng" algn="ctr">
            <a:solidFill>
              <a:srgbClr val="4472C4"/>
            </a:solidFill>
            <a:prstDash val="solid"/>
            <a:miter lim="800000"/>
            <a:headEnd type="none"/>
            <a:tailEnd type="stealth" w="lg" len="lg"/>
          </a:ln>
          <a:effectLst/>
        </p:spPr>
      </p:cxnSp>
      <p:sp>
        <p:nvSpPr>
          <p:cNvPr id="110" name="ZoneTexte 109"/>
          <p:cNvSpPr txBox="1"/>
          <p:nvPr/>
        </p:nvSpPr>
        <p:spPr>
          <a:xfrm>
            <a:off x="9299741" y="5849338"/>
            <a:ext cx="783548" cy="276999"/>
          </a:xfrm>
          <a:prstGeom prst="rect">
            <a:avLst/>
          </a:prstGeom>
          <a:noFill/>
        </p:spPr>
        <p:txBody>
          <a:bodyPr wrap="none" rtlCol="0">
            <a:spAutoFit/>
          </a:bodyPr>
          <a:lstStyle/>
          <a:p>
            <a:r>
              <a:rPr lang="en-US" sz="1200" dirty="0" smtClean="0">
                <a:solidFill>
                  <a:srgbClr val="04364D">
                    <a:lumMod val="90000"/>
                    <a:lumOff val="10000"/>
                  </a:srgbClr>
                </a:solidFill>
                <a:latin typeface="Calibri" panose="020F0502020204030204"/>
              </a:rPr>
              <a:t>Has value</a:t>
            </a:r>
            <a:endParaRPr lang="en-US" sz="1200" dirty="0">
              <a:solidFill>
                <a:srgbClr val="04364D">
                  <a:lumMod val="90000"/>
                  <a:lumOff val="10000"/>
                </a:srgbClr>
              </a:solidFill>
              <a:latin typeface="Calibri" panose="020F0502020204030204"/>
            </a:endParaRPr>
          </a:p>
        </p:txBody>
      </p:sp>
      <p:sp>
        <p:nvSpPr>
          <p:cNvPr id="113" name="ZoneTexte 112"/>
          <p:cNvSpPr txBox="1"/>
          <p:nvPr/>
        </p:nvSpPr>
        <p:spPr>
          <a:xfrm>
            <a:off x="9960024" y="5107783"/>
            <a:ext cx="1717330" cy="369332"/>
          </a:xfrm>
          <a:prstGeom prst="rect">
            <a:avLst/>
          </a:prstGeom>
          <a:noFill/>
        </p:spPr>
        <p:txBody>
          <a:bodyPr wrap="none" rtlCol="0">
            <a:spAutoFit/>
          </a:bodyPr>
          <a:lstStyle/>
          <a:p>
            <a:r>
              <a:rPr lang="en-US" dirty="0" smtClean="0">
                <a:solidFill>
                  <a:srgbClr val="00B0F0"/>
                </a:solidFill>
                <a:latin typeface="Calibri" panose="020F0502020204030204"/>
              </a:rPr>
              <a:t>“Item identifier"</a:t>
            </a:r>
            <a:endParaRPr lang="en-US" dirty="0">
              <a:solidFill>
                <a:srgbClr val="00B0F0"/>
              </a:solidFill>
              <a:latin typeface="Calibri" panose="020F0502020204030204"/>
            </a:endParaRPr>
          </a:p>
        </p:txBody>
      </p:sp>
      <p:sp>
        <p:nvSpPr>
          <p:cNvPr id="114" name="ZoneTexte 113"/>
          <p:cNvSpPr txBox="1"/>
          <p:nvPr/>
        </p:nvSpPr>
        <p:spPr>
          <a:xfrm>
            <a:off x="10152195" y="5876969"/>
            <a:ext cx="959878" cy="369332"/>
          </a:xfrm>
          <a:prstGeom prst="rect">
            <a:avLst/>
          </a:prstGeom>
          <a:noFill/>
        </p:spPr>
        <p:txBody>
          <a:bodyPr wrap="none" rtlCol="0">
            <a:spAutoFit/>
          </a:bodyPr>
          <a:lstStyle/>
          <a:p>
            <a:r>
              <a:rPr lang="en-US" dirty="0" smtClean="0">
                <a:solidFill>
                  <a:srgbClr val="00B0F0"/>
                </a:solidFill>
                <a:latin typeface="Calibri" panose="020F0502020204030204"/>
              </a:rPr>
              <a:t>“064RT"</a:t>
            </a:r>
            <a:endParaRPr lang="en-US" dirty="0">
              <a:solidFill>
                <a:srgbClr val="00B0F0"/>
              </a:solidFill>
              <a:latin typeface="Calibri" panose="020F0502020204030204"/>
            </a:endParaRPr>
          </a:p>
        </p:txBody>
      </p:sp>
      <p:sp>
        <p:nvSpPr>
          <p:cNvPr id="115" name="ZoneTexte 114"/>
          <p:cNvSpPr txBox="1"/>
          <p:nvPr/>
        </p:nvSpPr>
        <p:spPr>
          <a:xfrm>
            <a:off x="2136071" y="4440235"/>
            <a:ext cx="795758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solidFill>
                  <a:srgbClr val="04364D"/>
                </a:solidFill>
                <a:latin typeface="Calibri" panose="020F0502020204030204"/>
              </a:rPr>
              <a:t>If the product is the same, then semantic mappings can be applied automatically.</a:t>
            </a:r>
            <a:endParaRPr lang="en-US" b="1" dirty="0">
              <a:solidFill>
                <a:srgbClr val="04364D"/>
              </a:solidFill>
              <a:latin typeface="Calibri" panose="020F0502020204030204"/>
            </a:endParaRPr>
          </a:p>
        </p:txBody>
      </p:sp>
    </p:spTree>
    <p:extLst>
      <p:ext uri="{BB962C8B-B14F-4D97-AF65-F5344CB8AC3E}">
        <p14:creationId xmlns:p14="http://schemas.microsoft.com/office/powerpoint/2010/main" val="72642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Digital </a:t>
            </a:r>
            <a:r>
              <a:rPr lang="fr-FR" smtClean="0"/>
              <a:t>Product Passport (Regulatory)</a:t>
            </a:r>
            <a:endParaRPr lang="en-GB" dirty="0"/>
          </a:p>
        </p:txBody>
      </p:sp>
      <p:sp>
        <p:nvSpPr>
          <p:cNvPr id="3" name="Espace réservé du contenu 2"/>
          <p:cNvSpPr>
            <a:spLocks noGrp="1"/>
          </p:cNvSpPr>
          <p:nvPr>
            <p:ph idx="13"/>
          </p:nvPr>
        </p:nvSpPr>
        <p:spPr>
          <a:xfrm>
            <a:off x="483895" y="1510035"/>
            <a:ext cx="8495513" cy="4811939"/>
          </a:xfrm>
        </p:spPr>
        <p:txBody>
          <a:bodyPr/>
          <a:lstStyle/>
          <a:p>
            <a:r>
              <a:rPr lang="en-US" dirty="0" smtClean="0"/>
              <a:t>DPP: A set of machine-readable data accessed through a (persistent) product unique identifier, embedded in a data carrier and relying on an online look-up mechanism.</a:t>
            </a:r>
          </a:p>
          <a:p>
            <a:endParaRPr lang="en-US" dirty="0" smtClean="0"/>
          </a:p>
          <a:p>
            <a:r>
              <a:rPr lang="en-US" dirty="0" smtClean="0"/>
              <a:t>A sort of “e-label” or “e-datasheet” for products enabling </a:t>
            </a:r>
          </a:p>
          <a:p>
            <a:pPr marL="0" indent="0">
              <a:buNone/>
            </a:pPr>
            <a:r>
              <a:rPr lang="en-US" dirty="0" smtClean="0"/>
              <a:t>	long-term access to information</a:t>
            </a:r>
          </a:p>
          <a:p>
            <a:endParaRPr lang="en-US" dirty="0" smtClean="0"/>
          </a:p>
          <a:p>
            <a:endParaRPr lang="en-US" dirty="0" smtClean="0"/>
          </a:p>
          <a:p>
            <a:r>
              <a:rPr lang="en-US" dirty="0" smtClean="0">
                <a:solidFill>
                  <a:srgbClr val="FF0000"/>
                </a:solidFill>
              </a:rPr>
              <a:t>NOT</a:t>
            </a:r>
            <a:r>
              <a:rPr lang="en-US" dirty="0" smtClean="0"/>
              <a:t> a tracking and tracing tool</a:t>
            </a:r>
          </a:p>
          <a:p>
            <a:r>
              <a:rPr lang="en-US" dirty="0" smtClean="0"/>
              <a:t>Will </a:t>
            </a:r>
            <a:r>
              <a:rPr lang="en-US" dirty="0" smtClean="0">
                <a:solidFill>
                  <a:srgbClr val="FF0000"/>
                </a:solidFill>
              </a:rPr>
              <a:t>NOT</a:t>
            </a:r>
            <a:r>
              <a:rPr lang="en-US" dirty="0" smtClean="0"/>
              <a:t> require revealing sensitive</a:t>
            </a:r>
          </a:p>
          <a:p>
            <a:pPr marL="0" indent="0">
              <a:buNone/>
            </a:pPr>
            <a:r>
              <a:rPr lang="en-US" dirty="0"/>
              <a:t>	</a:t>
            </a:r>
            <a:r>
              <a:rPr lang="en-US" dirty="0" smtClean="0"/>
              <a:t> supply-chain information</a:t>
            </a:r>
            <a:endParaRPr lang="en-US" dirty="0"/>
          </a:p>
        </p:txBody>
      </p:sp>
      <p:pic>
        <p:nvPicPr>
          <p:cNvPr id="4" name="Image 3"/>
          <p:cNvPicPr>
            <a:picLocks noChangeAspect="1"/>
          </p:cNvPicPr>
          <p:nvPr/>
        </p:nvPicPr>
        <p:blipFill>
          <a:blip r:embed="rId2"/>
          <a:stretch>
            <a:fillRect/>
          </a:stretch>
        </p:blipFill>
        <p:spPr>
          <a:xfrm>
            <a:off x="7336104" y="3511258"/>
            <a:ext cx="3908177" cy="3285705"/>
          </a:xfrm>
          <a:prstGeom prst="rect">
            <a:avLst/>
          </a:prstGeom>
        </p:spPr>
      </p:pic>
      <p:pic>
        <p:nvPicPr>
          <p:cNvPr id="5" name="Image 4"/>
          <p:cNvPicPr>
            <a:picLocks noChangeAspect="1"/>
          </p:cNvPicPr>
          <p:nvPr/>
        </p:nvPicPr>
        <p:blipFill rotWithShape="1">
          <a:blip r:embed="rId3">
            <a:clrChange>
              <a:clrFrom>
                <a:srgbClr val="FFFFFF"/>
              </a:clrFrom>
              <a:clrTo>
                <a:srgbClr val="FFFFFF">
                  <a:alpha val="0"/>
                </a:srgbClr>
              </a:clrTo>
            </a:clrChange>
          </a:blip>
          <a:srcRect r="5373"/>
          <a:stretch/>
        </p:blipFill>
        <p:spPr>
          <a:xfrm>
            <a:off x="8695980" y="1418595"/>
            <a:ext cx="2240244" cy="1727758"/>
          </a:xfrm>
          <a:prstGeom prst="rect">
            <a:avLst/>
          </a:prstGeom>
        </p:spPr>
      </p:pic>
    </p:spTree>
    <p:extLst>
      <p:ext uri="{BB962C8B-B14F-4D97-AF65-F5344CB8AC3E}">
        <p14:creationId xmlns:p14="http://schemas.microsoft.com/office/powerpoint/2010/main" val="1249461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cs typeface="Calibri"/>
              </a:rPr>
              <a:t>What are </a:t>
            </a:r>
            <a:r>
              <a:rPr lang="en-US" dirty="0">
                <a:solidFill>
                  <a:srgbClr val="009980"/>
                </a:solidFill>
                <a:cs typeface="Calibri"/>
              </a:rPr>
              <a:t>CIRPASS </a:t>
            </a:r>
            <a:r>
              <a:rPr lang="en-US" dirty="0">
                <a:cs typeface="Calibri"/>
              </a:rPr>
              <a:t>and</a:t>
            </a:r>
            <a:r>
              <a:rPr lang="en-US" dirty="0">
                <a:solidFill>
                  <a:srgbClr val="009980"/>
                </a:solidFill>
                <a:cs typeface="Calibri"/>
              </a:rPr>
              <a:t> CIRPASS-2 </a:t>
            </a:r>
            <a:r>
              <a:rPr lang="en-US" dirty="0">
                <a:cs typeface="Calibri"/>
              </a:rPr>
              <a:t>?</a:t>
            </a:r>
            <a:endParaRPr lang="en-GB" dirty="0"/>
          </a:p>
        </p:txBody>
      </p:sp>
      <p:sp>
        <p:nvSpPr>
          <p:cNvPr id="4" name="Espace réservé du contenu 2"/>
          <p:cNvSpPr>
            <a:spLocks noGrp="1"/>
          </p:cNvSpPr>
          <p:nvPr>
            <p:ph idx="4294967295"/>
          </p:nvPr>
        </p:nvSpPr>
        <p:spPr>
          <a:xfrm>
            <a:off x="610665" y="1743048"/>
            <a:ext cx="4575598" cy="3015207"/>
          </a:xfrm>
          <a:prstGeom prst="rect">
            <a:avLst/>
          </a:prstGeom>
        </p:spPr>
        <p:txBody>
          <a:bodyPr>
            <a:normAutofit/>
          </a:bodyPr>
          <a:lstStyle/>
          <a:p>
            <a:pPr>
              <a:buFont typeface="Wingdings" panose="05000000000000000000" pitchFamily="2" charset="2"/>
              <a:buChar char="§"/>
            </a:pPr>
            <a:r>
              <a:rPr lang="en-US" sz="1800" dirty="0">
                <a:ea typeface="+mn-lt"/>
                <a:cs typeface="+mn-lt"/>
              </a:rPr>
              <a:t>Funded by the European Commission under the </a:t>
            </a:r>
            <a:r>
              <a:rPr lang="en-US" sz="1800" b="1" dirty="0">
                <a:ea typeface="+mn-lt"/>
                <a:cs typeface="+mn-lt"/>
              </a:rPr>
              <a:t>Digital Europe </a:t>
            </a:r>
            <a:r>
              <a:rPr lang="en-US" sz="1800" b="1" dirty="0" err="1">
                <a:ea typeface="+mn-lt"/>
                <a:cs typeface="+mn-lt"/>
              </a:rPr>
              <a:t>Programme</a:t>
            </a:r>
            <a:endParaRPr lang="en-US" sz="1800" b="1" dirty="0">
              <a:ea typeface="+mn-lt"/>
              <a:cs typeface="+mn-lt"/>
            </a:endParaRPr>
          </a:p>
          <a:p>
            <a:pPr>
              <a:buFont typeface="Wingdings" panose="020B0604020202020204" pitchFamily="34" charset="0"/>
              <a:buChar char="§"/>
            </a:pPr>
            <a:r>
              <a:rPr lang="en-US" sz="1800" b="1" dirty="0">
                <a:ea typeface="+mn-lt"/>
                <a:cs typeface="+mn-lt"/>
              </a:rPr>
              <a:t>Duration: </a:t>
            </a:r>
            <a:r>
              <a:rPr lang="en-US" sz="1800" dirty="0">
                <a:ea typeface="+mn-lt"/>
                <a:cs typeface="+mn-lt"/>
              </a:rPr>
              <a:t>18 months (from Oct 2022 to March 2024)</a:t>
            </a:r>
          </a:p>
          <a:p>
            <a:pPr>
              <a:buFont typeface="Wingdings" panose="020B0604020202020204" pitchFamily="34" charset="0"/>
              <a:buChar char="§"/>
            </a:pPr>
            <a:r>
              <a:rPr lang="en-US" sz="1800" b="1" dirty="0">
                <a:ea typeface="+mn-lt"/>
                <a:cs typeface="+mn-lt"/>
              </a:rPr>
              <a:t>Coordination and Support Action </a:t>
            </a:r>
            <a:endParaRPr lang="en-US" sz="1800" dirty="0">
              <a:cs typeface="Calibri"/>
            </a:endParaRPr>
          </a:p>
          <a:p>
            <a:pPr>
              <a:buFont typeface="Wingdings" panose="020B0604020202020204" pitchFamily="34" charset="0"/>
              <a:buChar char="§"/>
            </a:pPr>
            <a:r>
              <a:rPr lang="en-US" sz="1800" b="1" dirty="0">
                <a:ea typeface="+mn-lt"/>
                <a:cs typeface="+mn-lt"/>
              </a:rPr>
              <a:t>2M euros funding</a:t>
            </a:r>
          </a:p>
          <a:p>
            <a:pPr>
              <a:buFont typeface="Wingdings" panose="020B0604020202020204" pitchFamily="34" charset="0"/>
              <a:buChar char="§"/>
            </a:pPr>
            <a:r>
              <a:rPr lang="en-US" sz="1800" b="1" dirty="0">
                <a:ea typeface="+mn-lt"/>
                <a:cs typeface="+mn-lt"/>
              </a:rPr>
              <a:t>31 partners</a:t>
            </a:r>
            <a:endParaRPr lang="en-US" sz="1800" dirty="0"/>
          </a:p>
          <a:p>
            <a:endParaRPr lang="en-GB" sz="1800" dirty="0"/>
          </a:p>
        </p:txBody>
      </p:sp>
      <p:pic>
        <p:nvPicPr>
          <p:cNvPr id="5" name="Image 4"/>
          <p:cNvPicPr>
            <a:picLocks noChangeAspect="1"/>
          </p:cNvPicPr>
          <p:nvPr/>
        </p:nvPicPr>
        <p:blipFill>
          <a:blip r:embed="rId3"/>
          <a:stretch>
            <a:fillRect/>
          </a:stretch>
        </p:blipFill>
        <p:spPr>
          <a:xfrm>
            <a:off x="1487488" y="4221088"/>
            <a:ext cx="2538681" cy="1368152"/>
          </a:xfrm>
          <a:prstGeom prst="rect">
            <a:avLst/>
          </a:prstGeom>
        </p:spPr>
      </p:pic>
      <p:sp>
        <p:nvSpPr>
          <p:cNvPr id="6" name="Content Placeholder 2">
            <a:extLst>
              <a:ext uri="{FF2B5EF4-FFF2-40B4-BE49-F238E27FC236}">
                <a16:creationId xmlns:a16="http://schemas.microsoft.com/office/drawing/2014/main" id="{6B03EB44-DF88-328F-3948-A64D8615E0DC}"/>
              </a:ext>
            </a:extLst>
          </p:cNvPr>
          <p:cNvSpPr txBox="1">
            <a:spLocks/>
          </p:cNvSpPr>
          <p:nvPr/>
        </p:nvSpPr>
        <p:spPr>
          <a:xfrm>
            <a:off x="6096000" y="1743048"/>
            <a:ext cx="5328592" cy="2376263"/>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500" kern="1200">
                <a:solidFill>
                  <a:schemeClr val="tx1"/>
                </a:solidFill>
                <a:latin typeface="Arial Nova" panose="020B0504020202020204" pitchFamily="34" charset="0"/>
                <a:ea typeface="Roboto" panose="02000000000000000000" pitchFamily="2" charset="0"/>
                <a:cs typeface="Arial Nova" panose="020B050402020202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Arial Nova" panose="020B0504020202020204" pitchFamily="34" charset="0"/>
                <a:ea typeface="Roboto" panose="02000000000000000000" pitchFamily="2" charset="0"/>
                <a:cs typeface="Arial Nova" panose="020B0504020202020204" pitchFamily="34" charset="0"/>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Arial Nova" panose="020B0504020202020204" pitchFamily="34" charset="0"/>
                <a:ea typeface="Roboto" panose="02000000000000000000" pitchFamily="2" charset="0"/>
                <a:cs typeface="Arial Nova" panose="020B0504020202020204" pitchFamily="34" charset="0"/>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Arial Nova" panose="020B0504020202020204" pitchFamily="34" charset="0"/>
                <a:ea typeface="Roboto" panose="02000000000000000000" pitchFamily="2" charset="0"/>
                <a:cs typeface="Arial Nova" panose="020B0504020202020204" pitchFamily="34" charset="0"/>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Arial Nova" panose="020B0504020202020204" pitchFamily="34" charset="0"/>
                <a:ea typeface="Roboto" panose="02000000000000000000" pitchFamily="2" charset="0"/>
                <a:cs typeface="Arial Nova"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1800" dirty="0">
                <a:ea typeface="+mn-lt"/>
                <a:cs typeface="+mn-lt"/>
              </a:rPr>
              <a:t>Funded by the European Commission under the </a:t>
            </a:r>
            <a:r>
              <a:rPr lang="en-US" sz="1800" b="1" dirty="0">
                <a:ea typeface="+mn-lt"/>
                <a:cs typeface="+mn-lt"/>
              </a:rPr>
              <a:t>Digital Europe </a:t>
            </a:r>
            <a:r>
              <a:rPr lang="en-US" sz="1800" b="1" dirty="0" err="1">
                <a:ea typeface="+mn-lt"/>
                <a:cs typeface="+mn-lt"/>
              </a:rPr>
              <a:t>Programme</a:t>
            </a:r>
            <a:endParaRPr lang="en-US" sz="1800" b="1" dirty="0">
              <a:ea typeface="+mn-lt"/>
              <a:cs typeface="+mn-lt"/>
            </a:endParaRPr>
          </a:p>
          <a:p>
            <a:pPr>
              <a:lnSpc>
                <a:spcPct val="90000"/>
              </a:lnSpc>
            </a:pPr>
            <a:r>
              <a:rPr lang="en-GB" sz="1800" b="1" dirty="0">
                <a:latin typeface="Arial Nova"/>
                <a:ea typeface="Roboto"/>
              </a:rPr>
              <a:t>Duration:</a:t>
            </a:r>
            <a:r>
              <a:rPr lang="en-GB" sz="1800" dirty="0">
                <a:latin typeface="Arial Nova"/>
                <a:ea typeface="Roboto"/>
              </a:rPr>
              <a:t> May 2024 – April 2027​</a:t>
            </a:r>
            <a:endParaRPr lang="en-GB" sz="1800" dirty="0"/>
          </a:p>
          <a:p>
            <a:pPr>
              <a:lnSpc>
                <a:spcPct val="90000"/>
              </a:lnSpc>
            </a:pPr>
            <a:r>
              <a:rPr lang="en-GB" sz="1800" b="1" dirty="0"/>
              <a:t>Innovation </a:t>
            </a:r>
            <a:r>
              <a:rPr lang="en-GB" sz="1800" b="1" dirty="0" smtClean="0"/>
              <a:t>Deployment Action</a:t>
            </a:r>
            <a:r>
              <a:rPr lang="en-GB" sz="1800" b="1" dirty="0"/>
              <a:t>​ </a:t>
            </a:r>
          </a:p>
          <a:p>
            <a:pPr>
              <a:lnSpc>
                <a:spcPct val="90000"/>
              </a:lnSpc>
            </a:pPr>
            <a:r>
              <a:rPr lang="en-GB" sz="1800" b="1" dirty="0"/>
              <a:t>6M euros funding</a:t>
            </a:r>
          </a:p>
          <a:p>
            <a:pPr>
              <a:lnSpc>
                <a:spcPct val="90000"/>
              </a:lnSpc>
            </a:pPr>
            <a:r>
              <a:rPr lang="en-GB" sz="1800" b="1" dirty="0">
                <a:latin typeface="Arial Nova"/>
                <a:ea typeface="Roboto"/>
              </a:rPr>
              <a:t>50  partners</a:t>
            </a:r>
            <a:endParaRPr lang="en-US" sz="1800" b="1" dirty="0">
              <a:latin typeface="Arial Nova"/>
              <a:ea typeface="Roboto"/>
            </a:endParaRPr>
          </a:p>
          <a:p>
            <a:endParaRPr lang="fr-FR" sz="1800" b="1" dirty="0">
              <a:latin typeface="Arial Nova"/>
              <a:ea typeface="Roboto"/>
            </a:endParaRPr>
          </a:p>
          <a:p>
            <a:endParaRPr lang="en-GB" sz="1800" b="1" dirty="0">
              <a:latin typeface="Arial Nova"/>
              <a:ea typeface="Roboto"/>
            </a:endParaRPr>
          </a:p>
          <a:p>
            <a:pPr marL="0" indent="0">
              <a:buFont typeface="Arial" panose="020B0604020202020204" pitchFamily="34" charset="0"/>
              <a:buNone/>
            </a:pPr>
            <a:endParaRPr lang="en-PT" sz="1800" dirty="0"/>
          </a:p>
        </p:txBody>
      </p:sp>
      <p:pic>
        <p:nvPicPr>
          <p:cNvPr id="7" name="Image 6"/>
          <p:cNvPicPr>
            <a:picLocks noChangeAspect="1"/>
          </p:cNvPicPr>
          <p:nvPr/>
        </p:nvPicPr>
        <p:blipFill>
          <a:blip r:embed="rId4"/>
          <a:stretch>
            <a:fillRect/>
          </a:stretch>
        </p:blipFill>
        <p:spPr>
          <a:xfrm>
            <a:off x="7493968" y="4295021"/>
            <a:ext cx="2758535" cy="1220286"/>
          </a:xfrm>
          <a:prstGeom prst="rect">
            <a:avLst/>
          </a:prstGeom>
        </p:spPr>
      </p:pic>
      <p:sp>
        <p:nvSpPr>
          <p:cNvPr id="8" name="Rectangle 7"/>
          <p:cNvSpPr/>
          <p:nvPr/>
        </p:nvSpPr>
        <p:spPr>
          <a:xfrm>
            <a:off x="6096000" y="5743437"/>
            <a:ext cx="6096000" cy="830997"/>
          </a:xfrm>
          <a:prstGeom prst="rect">
            <a:avLst/>
          </a:prstGeom>
        </p:spPr>
        <p:txBody>
          <a:bodyPr>
            <a:spAutoFit/>
          </a:bodyPr>
          <a:lstStyle/>
          <a:p>
            <a:pPr>
              <a:spcAft>
                <a:spcPts val="500"/>
              </a:spcAft>
            </a:pPr>
            <a:r>
              <a:rPr lang="en-GB" sz="1600" i="1" dirty="0"/>
              <a:t>Deploy at scale Digital Product Passports in four target value chains​ and demonstrate data-enabled B2B activities that promote circularity </a:t>
            </a:r>
          </a:p>
        </p:txBody>
      </p:sp>
      <p:sp>
        <p:nvSpPr>
          <p:cNvPr id="9" name="Rectangle 8"/>
          <p:cNvSpPr/>
          <p:nvPr/>
        </p:nvSpPr>
        <p:spPr>
          <a:xfrm>
            <a:off x="407368" y="5743437"/>
            <a:ext cx="4982193" cy="338554"/>
          </a:xfrm>
          <a:prstGeom prst="rect">
            <a:avLst/>
          </a:prstGeom>
        </p:spPr>
        <p:txBody>
          <a:bodyPr wrap="square">
            <a:spAutoFit/>
          </a:bodyPr>
          <a:lstStyle/>
          <a:p>
            <a:r>
              <a:rPr lang="en-GB" sz="1600" i="1" dirty="0">
                <a:solidFill>
                  <a:srgbClr val="144459"/>
                </a:solidFill>
              </a:rPr>
              <a:t>Build consensus on a standards-based DPP system</a:t>
            </a:r>
          </a:p>
        </p:txBody>
      </p:sp>
      <p:cxnSp>
        <p:nvCxnSpPr>
          <p:cNvPr id="12" name="Connecteur droit 11"/>
          <p:cNvCxnSpPr/>
          <p:nvPr/>
        </p:nvCxnSpPr>
        <p:spPr>
          <a:xfrm flipH="1">
            <a:off x="5677593" y="2053244"/>
            <a:ext cx="0" cy="353599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7303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90098" y="1005587"/>
            <a:ext cx="11998269" cy="5832281"/>
          </a:xfrm>
          <a:prstGeom prst="rect">
            <a:avLst/>
          </a:prstGeom>
        </p:spPr>
      </p:pic>
      <p:sp>
        <p:nvSpPr>
          <p:cNvPr id="2" name="Title 1">
            <a:extLst>
              <a:ext uri="{FF2B5EF4-FFF2-40B4-BE49-F238E27FC236}">
                <a16:creationId xmlns:a16="http://schemas.microsoft.com/office/drawing/2014/main" id="{D74592C1-2E3A-B631-5094-0C2A8F4A170C}"/>
              </a:ext>
            </a:extLst>
          </p:cNvPr>
          <p:cNvSpPr>
            <a:spLocks noGrp="1"/>
          </p:cNvSpPr>
          <p:nvPr>
            <p:ph type="title"/>
          </p:nvPr>
        </p:nvSpPr>
        <p:spPr/>
        <p:txBody>
          <a:bodyPr/>
          <a:lstStyle/>
          <a:p>
            <a:r>
              <a:rPr lang="en-US">
                <a:latin typeface="Arial Nova"/>
              </a:rPr>
              <a:t>CIRPASS-2 Lighthouse Pilot Ecosystems (13)</a:t>
            </a:r>
            <a:endParaRPr lang="en-PT"/>
          </a:p>
        </p:txBody>
      </p:sp>
      <p:sp>
        <p:nvSpPr>
          <p:cNvPr id="4" name="Rectangle 3"/>
          <p:cNvSpPr/>
          <p:nvPr/>
        </p:nvSpPr>
        <p:spPr>
          <a:xfrm>
            <a:off x="3202867" y="3919093"/>
            <a:ext cx="5493441" cy="830997"/>
          </a:xfrm>
          <a:prstGeom prst="rect">
            <a:avLst/>
          </a:prstGeom>
          <a:solidFill>
            <a:schemeClr val="bg1"/>
          </a:solidFill>
          <a:ln w="38100">
            <a:solidFill>
              <a:schemeClr val="tx1"/>
            </a:solidFill>
          </a:ln>
        </p:spPr>
        <p:txBody>
          <a:bodyPr wrap="square">
            <a:spAutoFit/>
          </a:bodyPr>
          <a:lstStyle/>
          <a:p>
            <a:r>
              <a:rPr lang="en-GB" sz="2400" dirty="0"/>
              <a:t>For more information p</a:t>
            </a:r>
            <a:r>
              <a:rPr lang="fr-FR" sz="2400" dirty="0" err="1"/>
              <a:t>lease</a:t>
            </a:r>
            <a:r>
              <a:rPr lang="fr-FR" sz="2400" dirty="0"/>
              <a:t> </a:t>
            </a:r>
            <a:r>
              <a:rPr lang="fr-FR" sz="2400" dirty="0" err="1"/>
              <a:t>visit</a:t>
            </a:r>
            <a:r>
              <a:rPr lang="fr-FR" sz="2400" dirty="0"/>
              <a:t>: </a:t>
            </a:r>
            <a:r>
              <a:rPr lang="en-GB" sz="2400" dirty="0">
                <a:hlinkClick r:id="rId4"/>
              </a:rPr>
              <a:t>https://cirpass2.eu/lighthouse-pilots/</a:t>
            </a:r>
            <a:endParaRPr lang="en-GB" sz="2400" dirty="0"/>
          </a:p>
        </p:txBody>
      </p:sp>
    </p:spTree>
    <p:extLst>
      <p:ext uri="{BB962C8B-B14F-4D97-AF65-F5344CB8AC3E}">
        <p14:creationId xmlns:p14="http://schemas.microsoft.com/office/powerpoint/2010/main" val="1198156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C0ADD-90C8-2FF4-EE28-0BBF3FF58E57}"/>
              </a:ext>
            </a:extLst>
          </p:cNvPr>
          <p:cNvSpPr>
            <a:spLocks noGrp="1"/>
          </p:cNvSpPr>
          <p:nvPr>
            <p:ph type="title"/>
          </p:nvPr>
        </p:nvSpPr>
        <p:spPr/>
        <p:txBody>
          <a:bodyPr/>
          <a:lstStyle/>
          <a:p>
            <a:r>
              <a:rPr lang="en-GB" dirty="0"/>
              <a:t>CIRPASS-2 </a:t>
            </a:r>
            <a:r>
              <a:rPr lang="en-GB" dirty="0" smtClean="0"/>
              <a:t>Main objectives</a:t>
            </a:r>
            <a:r>
              <a:rPr lang="en-GB" dirty="0"/>
              <a:t>​</a:t>
            </a:r>
            <a:endParaRPr lang="en-PT" dirty="0"/>
          </a:p>
        </p:txBody>
      </p:sp>
      <p:sp>
        <p:nvSpPr>
          <p:cNvPr id="3" name="Content Placeholder 2">
            <a:extLst>
              <a:ext uri="{FF2B5EF4-FFF2-40B4-BE49-F238E27FC236}">
                <a16:creationId xmlns:a16="http://schemas.microsoft.com/office/drawing/2014/main" id="{18B23C12-65F0-34BB-D244-B28F7DCC8977}"/>
              </a:ext>
            </a:extLst>
          </p:cNvPr>
          <p:cNvSpPr>
            <a:spLocks noGrp="1"/>
          </p:cNvSpPr>
          <p:nvPr>
            <p:ph idx="13"/>
          </p:nvPr>
        </p:nvSpPr>
        <p:spPr>
          <a:xfrm>
            <a:off x="483895" y="1510035"/>
            <a:ext cx="10808945" cy="4811939"/>
          </a:xfrm>
        </p:spPr>
        <p:txBody>
          <a:bodyPr>
            <a:normAutofit/>
          </a:bodyPr>
          <a:lstStyle/>
          <a:p>
            <a:pPr marL="0" indent="0">
              <a:spcAft>
                <a:spcPts val="500"/>
              </a:spcAft>
              <a:buNone/>
            </a:pPr>
            <a:endParaRPr lang="en-US" sz="2200" smtClean="0"/>
          </a:p>
          <a:p>
            <a:pPr>
              <a:spcAft>
                <a:spcPts val="500"/>
              </a:spcAft>
            </a:pPr>
            <a:r>
              <a:rPr lang="en-GB" smtClean="0"/>
              <a:t>At scale and real-life deployments of Digital Product Passports:</a:t>
            </a:r>
          </a:p>
          <a:p>
            <a:pPr lvl="1">
              <a:spcAft>
                <a:spcPts val="500"/>
              </a:spcAft>
            </a:pPr>
            <a:r>
              <a:rPr lang="en-US" smtClean="0"/>
              <a:t>All </a:t>
            </a:r>
            <a:r>
              <a:rPr lang="en-US" dirty="0" smtClean="0"/>
              <a:t>pilots must demonstrate B2B activities that promote circularity​ and provide </a:t>
            </a:r>
            <a:r>
              <a:rPr lang="en-US" b="1" dirty="0" smtClean="0">
                <a:solidFill>
                  <a:srgbClr val="FF0000"/>
                </a:solidFill>
              </a:rPr>
              <a:t>quantitative proof </a:t>
            </a:r>
            <a:r>
              <a:rPr lang="en-US" dirty="0" smtClean="0"/>
              <a:t>of DPP ‘value’ (both economic and </a:t>
            </a:r>
            <a:r>
              <a:rPr lang="en-US" smtClean="0"/>
              <a:t>environmental).</a:t>
            </a:r>
          </a:p>
          <a:p>
            <a:pPr>
              <a:spcAft>
                <a:spcPts val="500"/>
              </a:spcAft>
            </a:pPr>
            <a:endParaRPr lang="en-US" smtClean="0"/>
          </a:p>
          <a:p>
            <a:pPr>
              <a:spcAft>
                <a:spcPts val="500"/>
              </a:spcAft>
            </a:pPr>
            <a:r>
              <a:rPr lang="en-US" smtClean="0"/>
              <a:t>Propose a DPP system architecture that is simultaneously aligned and interoperable with: </a:t>
            </a:r>
          </a:p>
          <a:p>
            <a:pPr lvl="1">
              <a:spcAft>
                <a:spcPts val="500"/>
              </a:spcAft>
            </a:pPr>
            <a:r>
              <a:rPr lang="en-GB" smtClean="0"/>
              <a:t>1 </a:t>
            </a:r>
            <a:r>
              <a:rPr lang="en-GB"/>
              <a:t>- the requirements </a:t>
            </a:r>
            <a:r>
              <a:rPr lang="en-GB" smtClean="0"/>
              <a:t>of the Ecodesign </a:t>
            </a:r>
            <a:r>
              <a:rPr lang="en-GB"/>
              <a:t>for Sustainable Product Regulations (ESPR</a:t>
            </a:r>
            <a:r>
              <a:rPr lang="en-GB" smtClean="0"/>
              <a:t>)</a:t>
            </a:r>
            <a:endParaRPr lang="en-GB"/>
          </a:p>
          <a:p>
            <a:pPr lvl="1">
              <a:spcAft>
                <a:spcPts val="500"/>
              </a:spcAft>
            </a:pPr>
            <a:r>
              <a:rPr lang="en-GB"/>
              <a:t>2 - </a:t>
            </a:r>
            <a:r>
              <a:rPr lang="en-GB" smtClean="0"/>
              <a:t>the beyond-regulatory needs </a:t>
            </a:r>
            <a:r>
              <a:rPr lang="en-GB"/>
              <a:t>of </a:t>
            </a:r>
            <a:r>
              <a:rPr lang="en-GB" smtClean="0"/>
              <a:t>industry, </a:t>
            </a:r>
            <a:r>
              <a:rPr lang="en-GB"/>
              <a:t>and </a:t>
            </a:r>
          </a:p>
          <a:p>
            <a:pPr lvl="1">
              <a:spcAft>
                <a:spcPts val="500"/>
              </a:spcAft>
            </a:pPr>
            <a:r>
              <a:rPr lang="en-GB"/>
              <a:t>3 </a:t>
            </a:r>
            <a:r>
              <a:rPr lang="en-GB" smtClean="0"/>
              <a:t>– international </a:t>
            </a:r>
            <a:r>
              <a:rPr lang="en-GB"/>
              <a:t>DPP initiatives.  </a:t>
            </a:r>
          </a:p>
          <a:p>
            <a:pPr lvl="1">
              <a:spcAft>
                <a:spcPts val="500"/>
              </a:spcAft>
            </a:pPr>
            <a:endParaRPr lang="en-US" b="1" dirty="0" smtClean="0"/>
          </a:p>
        </p:txBody>
      </p:sp>
    </p:spTree>
    <p:extLst>
      <p:ext uri="{BB962C8B-B14F-4D97-AF65-F5344CB8AC3E}">
        <p14:creationId xmlns:p14="http://schemas.microsoft.com/office/powerpoint/2010/main" val="2113513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71E2-5EBB-9905-D298-67DEE438C6F3}"/>
              </a:ext>
            </a:extLst>
          </p:cNvPr>
          <p:cNvSpPr>
            <a:spLocks noGrp="1"/>
          </p:cNvSpPr>
          <p:nvPr>
            <p:ph type="title"/>
          </p:nvPr>
        </p:nvSpPr>
        <p:spPr/>
        <p:txBody>
          <a:bodyPr/>
          <a:lstStyle/>
          <a:p>
            <a:r>
              <a:rPr lang="en-GB"/>
              <a:t>Why is the DPP System an incredible opportunity?</a:t>
            </a:r>
            <a:endParaRPr lang="en-PT"/>
          </a:p>
        </p:txBody>
      </p:sp>
      <p:sp>
        <p:nvSpPr>
          <p:cNvPr id="3" name="Content Placeholder 2">
            <a:extLst>
              <a:ext uri="{FF2B5EF4-FFF2-40B4-BE49-F238E27FC236}">
                <a16:creationId xmlns:a16="http://schemas.microsoft.com/office/drawing/2014/main" id="{FB8F792A-5DA9-7DBF-320B-BE432FF1E9CB}"/>
              </a:ext>
            </a:extLst>
          </p:cNvPr>
          <p:cNvSpPr>
            <a:spLocks noGrp="1"/>
          </p:cNvSpPr>
          <p:nvPr>
            <p:ph idx="13"/>
          </p:nvPr>
        </p:nvSpPr>
        <p:spPr>
          <a:xfrm>
            <a:off x="483895" y="1510035"/>
            <a:ext cx="11221171" cy="424643"/>
          </a:xfrm>
        </p:spPr>
        <p:txBody>
          <a:bodyPr/>
          <a:lstStyle/>
          <a:p>
            <a:r>
              <a:rPr kumimoji="0" lang="en-GB" sz="2400" b="1" i="0" u="none" strike="noStrike" kern="1200" cap="none" spc="0" normalizeH="0" baseline="0" noProof="0">
                <a:ln>
                  <a:noFill/>
                </a:ln>
                <a:solidFill>
                  <a:srgbClr val="04364D"/>
                </a:solidFill>
                <a:effectLst/>
                <a:uLnTx/>
                <a:uFillTx/>
                <a:latin typeface="Calibri" panose="020F0502020204030204"/>
                <a:ea typeface="+mn-ea"/>
                <a:cs typeface="+mn-cs"/>
              </a:rPr>
              <a:t>Vision:</a:t>
            </a:r>
            <a:r>
              <a:rPr kumimoji="0" lang="en-GB" sz="2400" b="0" i="0" u="none" strike="noStrike" kern="1200" cap="none" spc="0" normalizeH="0" baseline="0" noProof="0">
                <a:ln>
                  <a:noFill/>
                </a:ln>
                <a:solidFill>
                  <a:srgbClr val="04364D"/>
                </a:solidFill>
                <a:effectLst/>
                <a:uLnTx/>
                <a:uFillTx/>
                <a:latin typeface="Calibri" panose="020F0502020204030204"/>
                <a:ea typeface="+mn-ea"/>
                <a:cs typeface="+mn-cs"/>
              </a:rPr>
              <a:t> The DPP links the EU internal market to the data economy.</a:t>
            </a:r>
          </a:p>
          <a:p>
            <a:endParaRPr lang="en-PT"/>
          </a:p>
        </p:txBody>
      </p:sp>
      <p:sp>
        <p:nvSpPr>
          <p:cNvPr id="4" name="Oval 3">
            <a:extLst>
              <a:ext uri="{FF2B5EF4-FFF2-40B4-BE49-F238E27FC236}">
                <a16:creationId xmlns:a16="http://schemas.microsoft.com/office/drawing/2014/main" id="{B44F1FF3-C086-EEB7-F698-065D3C5EE342}"/>
              </a:ext>
            </a:extLst>
          </p:cNvPr>
          <p:cNvSpPr/>
          <p:nvPr/>
        </p:nvSpPr>
        <p:spPr>
          <a:xfrm>
            <a:off x="3974306" y="2305100"/>
            <a:ext cx="4857998" cy="41713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a:ea typeface="+mn-ea"/>
                <a:cs typeface="+mn-cs"/>
              </a:rPr>
              <a:t> </a:t>
            </a:r>
            <a:r>
              <a:rPr kumimoji="0" lang="en-US" sz="2000" b="0" i="0" u="none" strike="noStrike" kern="1200" cap="none" spc="0" normalizeH="0" baseline="0" noProof="0">
                <a:ln>
                  <a:noFill/>
                </a:ln>
                <a:solidFill>
                  <a:prstClr val="white"/>
                </a:solidFill>
                <a:effectLst/>
                <a:uLnTx/>
                <a:uFillTx/>
                <a:latin typeface="Arial Nova" panose="020B0504020202020204" pitchFamily="34" charset="0"/>
              </a:rPr>
              <a:t>Based on </a:t>
            </a:r>
            <a:r>
              <a:rPr kumimoji="0" lang="en-GB" sz="2000" b="0" i="0" u="none" strike="noStrike" kern="1200" cap="none" spc="0" normalizeH="0" baseline="0">
                <a:ln>
                  <a:noFill/>
                </a:ln>
                <a:solidFill>
                  <a:prstClr val="white"/>
                </a:solidFill>
                <a:effectLst/>
                <a:uLnTx/>
                <a:uFillTx/>
                <a:latin typeface="Arial Nova" panose="020B0504020202020204" pitchFamily="34" charset="0"/>
              </a:rPr>
              <a:t>standardised</a:t>
            </a:r>
            <a:r>
              <a:rPr kumimoji="0" lang="en-US" sz="2000" b="0" i="0" u="none" strike="noStrike" kern="1200" cap="none" spc="0" normalizeH="0" baseline="0" noProof="0">
                <a:ln>
                  <a:noFill/>
                </a:ln>
                <a:solidFill>
                  <a:prstClr val="white"/>
                </a:solidFill>
                <a:effectLst/>
                <a:uLnTx/>
                <a:uFillTx/>
                <a:latin typeface="Arial Nova" panose="020B0504020202020204" pitchFamily="34" charset="0"/>
              </a:rPr>
              <a:t> data exchange protocols</a:t>
            </a:r>
            <a:endParaRPr kumimoji="0" lang="en-US" sz="2000" b="1" i="0" u="sng" strike="noStrike" kern="1200" cap="none" spc="0" normalizeH="0" baseline="0" noProof="0">
              <a:ln>
                <a:noFill/>
              </a:ln>
              <a:solidFill>
                <a:prstClr val="white"/>
              </a:solidFill>
              <a:effectLst/>
              <a:uLnTx/>
              <a:uFillTx/>
              <a:latin typeface="Arial Nova" panose="020B05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Nova" panose="020B05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Nova" panose="020B0504020202020204" pitchFamily="34" charset="0"/>
              </a:rPr>
              <a:t> Containing sector-specific      </a:t>
            </a:r>
            <a:r>
              <a:rPr kumimoji="0" lang="en-US" sz="2000" b="1" i="0" u="sng" strike="noStrike" kern="1200" cap="none" spc="0" normalizeH="0" baseline="0" noProof="0">
                <a:ln>
                  <a:noFill/>
                </a:ln>
                <a:solidFill>
                  <a:prstClr val="white"/>
                </a:solidFill>
                <a:effectLst/>
                <a:uLnTx/>
                <a:uFillTx/>
                <a:latin typeface="Arial Nova" panose="020B0504020202020204" pitchFamily="34" charset="0"/>
              </a:rPr>
              <a:t>mandatory</a:t>
            </a:r>
            <a:r>
              <a:rPr kumimoji="0" lang="en-US" sz="2000" b="0" i="0" u="none" strike="noStrike" kern="1200" cap="none" spc="0" normalizeH="0" baseline="0" noProof="0">
                <a:ln>
                  <a:noFill/>
                </a:ln>
                <a:solidFill>
                  <a:prstClr val="white"/>
                </a:solidFill>
                <a:effectLst/>
                <a:uLnTx/>
                <a:uFillTx/>
                <a:latin typeface="Arial Nova" panose="020B0504020202020204" pitchFamily="34" charset="0"/>
              </a:rPr>
              <a:t> sustainability &amp; circularity information</a:t>
            </a:r>
          </a:p>
          <a:p>
            <a:pPr algn="ctr"/>
            <a:endParaRPr lang="en-PT"/>
          </a:p>
        </p:txBody>
      </p:sp>
      <p:sp>
        <p:nvSpPr>
          <p:cNvPr id="5" name="Rectangle 4">
            <a:extLst>
              <a:ext uri="{FF2B5EF4-FFF2-40B4-BE49-F238E27FC236}">
                <a16:creationId xmlns:a16="http://schemas.microsoft.com/office/drawing/2014/main" id="{EEB1BFFA-CD2E-A6B3-3A89-65E8A24A7566}"/>
              </a:ext>
            </a:extLst>
          </p:cNvPr>
          <p:cNvSpPr/>
          <p:nvPr/>
        </p:nvSpPr>
        <p:spPr>
          <a:xfrm>
            <a:off x="4672886" y="2833408"/>
            <a:ext cx="3460835" cy="608946"/>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kern="1200">
                <a:ln w="0"/>
                <a:solidFill>
                  <a:srgbClr val="FFFFFF"/>
                </a:solidFill>
                <a:effectLst>
                  <a:outerShdw blurRad="38100" dist="19050" dir="2700000" algn="tl" rotWithShape="0">
                    <a:srgbClr val="262626">
                      <a:alpha val="40000"/>
                    </a:srgbClr>
                  </a:outerShdw>
                </a:effectLst>
                <a:latin typeface="Arial Nova" panose="020B0504020202020204" pitchFamily="34" charset="0"/>
              </a:rPr>
              <a:t>Mandatory</a:t>
            </a:r>
          </a:p>
        </p:txBody>
      </p:sp>
      <p:sp>
        <p:nvSpPr>
          <p:cNvPr id="6" name="Flèche droite 14">
            <a:extLst>
              <a:ext uri="{FF2B5EF4-FFF2-40B4-BE49-F238E27FC236}">
                <a16:creationId xmlns:a16="http://schemas.microsoft.com/office/drawing/2014/main" id="{E6AAA784-3296-2B9C-2CE0-F4FDC429A9B9}"/>
              </a:ext>
            </a:extLst>
          </p:cNvPr>
          <p:cNvSpPr/>
          <p:nvPr/>
        </p:nvSpPr>
        <p:spPr>
          <a:xfrm>
            <a:off x="4247559" y="3606101"/>
            <a:ext cx="416793" cy="32762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Flèche droite 15">
            <a:extLst>
              <a:ext uri="{FF2B5EF4-FFF2-40B4-BE49-F238E27FC236}">
                <a16:creationId xmlns:a16="http://schemas.microsoft.com/office/drawing/2014/main" id="{7D09FF9A-6E55-1B3F-5B56-2CC4F8EF6D40}"/>
              </a:ext>
            </a:extLst>
          </p:cNvPr>
          <p:cNvSpPr/>
          <p:nvPr/>
        </p:nvSpPr>
        <p:spPr>
          <a:xfrm>
            <a:off x="4247559" y="4536314"/>
            <a:ext cx="416793" cy="32762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37B1C708-6535-32C6-6101-E2239359E9BA}"/>
              </a:ext>
            </a:extLst>
          </p:cNvPr>
          <p:cNvSpPr/>
          <p:nvPr/>
        </p:nvSpPr>
        <p:spPr>
          <a:xfrm>
            <a:off x="4939421" y="5484349"/>
            <a:ext cx="2927767" cy="608946"/>
          </a:xfrm>
          <a:prstGeom prst="rect">
            <a:avLst/>
          </a:prstGeom>
          <a:noFill/>
        </p:spPr>
        <p:txBody>
          <a:bodyPr wrap="none" lIns="91440" tIns="45720" rIns="91440" bIns="45720">
            <a:prstTxWarp prst="textArchDown">
              <a:avLst>
                <a:gd name="adj" fmla="val 360143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0"/>
                <a:solidFill>
                  <a:srgbClr val="FFFFFF"/>
                </a:solidFill>
                <a:effectLst>
                  <a:outerShdw blurRad="38100" dist="19050" dir="2700000" algn="tl" rotWithShape="0">
                    <a:srgbClr val="262626">
                      <a:alpha val="40000"/>
                    </a:srgbClr>
                  </a:outerShdw>
                </a:effectLst>
                <a:uLnTx/>
                <a:uFillTx/>
                <a:latin typeface="Arial Nova" panose="020B0504020202020204" pitchFamily="34" charset="0"/>
              </a:rPr>
              <a:t>EU DPP</a:t>
            </a:r>
          </a:p>
        </p:txBody>
      </p:sp>
    </p:spTree>
    <p:extLst>
      <p:ext uri="{BB962C8B-B14F-4D97-AF65-F5344CB8AC3E}">
        <p14:creationId xmlns:p14="http://schemas.microsoft.com/office/powerpoint/2010/main" val="3241612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1418B-3E69-4F64-90ED-04B2F6F658D2}"/>
              </a:ext>
            </a:extLst>
          </p:cNvPr>
          <p:cNvSpPr>
            <a:spLocks noGrp="1"/>
          </p:cNvSpPr>
          <p:nvPr>
            <p:ph type="title"/>
          </p:nvPr>
        </p:nvSpPr>
        <p:spPr/>
        <p:txBody>
          <a:bodyPr/>
          <a:lstStyle/>
          <a:p>
            <a:r>
              <a:rPr lang="en-GB"/>
              <a:t>Why is the DPP System an incredible opportunity?</a:t>
            </a:r>
            <a:endParaRPr lang="en-PT"/>
          </a:p>
        </p:txBody>
      </p:sp>
      <p:sp>
        <p:nvSpPr>
          <p:cNvPr id="3" name="Content Placeholder 2">
            <a:extLst>
              <a:ext uri="{FF2B5EF4-FFF2-40B4-BE49-F238E27FC236}">
                <a16:creationId xmlns:a16="http://schemas.microsoft.com/office/drawing/2014/main" id="{CBD1AC60-150C-CA11-D84B-C46B64F107A9}"/>
              </a:ext>
            </a:extLst>
          </p:cNvPr>
          <p:cNvSpPr>
            <a:spLocks noGrp="1"/>
          </p:cNvSpPr>
          <p:nvPr>
            <p:ph idx="13"/>
          </p:nvPr>
        </p:nvSpPr>
        <p:spPr>
          <a:xfrm>
            <a:off x="483895" y="1510035"/>
            <a:ext cx="11221171" cy="501645"/>
          </a:xfrm>
        </p:spPr>
        <p:txBody>
          <a:bodyPr/>
          <a:lstStyle/>
          <a:p>
            <a:r>
              <a:rPr kumimoji="0" lang="en-GB" sz="2400" b="1" i="0" u="none" strike="noStrike" kern="1200" cap="none" spc="0" normalizeH="0" baseline="0" noProof="0">
                <a:ln>
                  <a:noFill/>
                </a:ln>
                <a:solidFill>
                  <a:srgbClr val="04364D"/>
                </a:solidFill>
                <a:effectLst/>
                <a:uLnTx/>
                <a:uFillTx/>
                <a:latin typeface="Calibri" panose="020F0502020204030204"/>
                <a:ea typeface="+mn-ea"/>
                <a:cs typeface="+mn-cs"/>
              </a:rPr>
              <a:t>Vision:</a:t>
            </a:r>
            <a:r>
              <a:rPr kumimoji="0" lang="en-GB" sz="2400" b="0" i="0" u="none" strike="noStrike" kern="1200" cap="none" spc="0" normalizeH="0" baseline="0" noProof="0">
                <a:ln>
                  <a:noFill/>
                </a:ln>
                <a:solidFill>
                  <a:srgbClr val="04364D"/>
                </a:solidFill>
                <a:effectLst/>
                <a:uLnTx/>
                <a:uFillTx/>
                <a:latin typeface="Calibri" panose="020F0502020204030204"/>
                <a:ea typeface="+mn-ea"/>
                <a:cs typeface="+mn-cs"/>
              </a:rPr>
              <a:t> The DPP links the EU internal market to the data economy.</a:t>
            </a:r>
          </a:p>
          <a:p>
            <a:endParaRPr lang="en-PT"/>
          </a:p>
        </p:txBody>
      </p:sp>
      <p:sp>
        <p:nvSpPr>
          <p:cNvPr id="5" name="Rectangle 4">
            <a:extLst>
              <a:ext uri="{FF2B5EF4-FFF2-40B4-BE49-F238E27FC236}">
                <a16:creationId xmlns:a16="http://schemas.microsoft.com/office/drawing/2014/main" id="{C43C965C-CA3E-C0F6-5C2B-3C4373CF851F}"/>
              </a:ext>
            </a:extLst>
          </p:cNvPr>
          <p:cNvSpPr/>
          <p:nvPr/>
        </p:nvSpPr>
        <p:spPr>
          <a:xfrm>
            <a:off x="9366233" y="2301299"/>
            <a:ext cx="2400213" cy="584775"/>
          </a:xfrm>
          <a:prstGeom prst="rect">
            <a:avLst/>
          </a:prstGeom>
        </p:spPr>
        <p:txBody>
          <a:bodyPr wrap="square">
            <a:spAutoFit/>
          </a:bodyPr>
          <a:lstStyle/>
          <a:p>
            <a:r>
              <a:rPr lang="en-US" sz="1600" b="1" dirty="0" smtClean="0">
                <a:solidFill>
                  <a:schemeClr val="accent4"/>
                </a:solidFill>
                <a:latin typeface="Arial Nova" panose="020B0504020202020204" pitchFamily="34" charset="0"/>
              </a:rPr>
              <a:t>The DPP is not just a regulatory tool.</a:t>
            </a:r>
            <a:endParaRPr lang="en-GB" sz="1600" b="1" dirty="0">
              <a:solidFill>
                <a:schemeClr val="accent4"/>
              </a:solidFill>
              <a:latin typeface="Arial Nova" panose="020B0504020202020204" pitchFamily="34" charset="0"/>
            </a:endParaRPr>
          </a:p>
        </p:txBody>
      </p:sp>
      <p:sp>
        <p:nvSpPr>
          <p:cNvPr id="6" name="Ellipse 4">
            <a:extLst>
              <a:ext uri="{FF2B5EF4-FFF2-40B4-BE49-F238E27FC236}">
                <a16:creationId xmlns:a16="http://schemas.microsoft.com/office/drawing/2014/main" id="{31145A85-E938-C838-E1BC-68217C0DFB0E}"/>
              </a:ext>
            </a:extLst>
          </p:cNvPr>
          <p:cNvSpPr/>
          <p:nvPr/>
        </p:nvSpPr>
        <p:spPr>
          <a:xfrm>
            <a:off x="1376285" y="2152917"/>
            <a:ext cx="8392123" cy="4381237"/>
          </a:xfrm>
          <a:prstGeom prst="ellipse">
            <a:avLst/>
          </a:prstGeom>
          <a:solidFill>
            <a:srgbClr val="E5F2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Ellipse 5">
            <a:extLst>
              <a:ext uri="{FF2B5EF4-FFF2-40B4-BE49-F238E27FC236}">
                <a16:creationId xmlns:a16="http://schemas.microsoft.com/office/drawing/2014/main" id="{3F6022E1-DD32-ACFC-0AD7-82C33023EE95}"/>
              </a:ext>
            </a:extLst>
          </p:cNvPr>
          <p:cNvSpPr/>
          <p:nvPr/>
        </p:nvSpPr>
        <p:spPr>
          <a:xfrm>
            <a:off x="3900690" y="2908073"/>
            <a:ext cx="3211275" cy="30194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white"/>
                </a:solidFill>
                <a:effectLst/>
                <a:uLnTx/>
                <a:uFillTx/>
                <a:latin typeface="Arial Nova" panose="020B0504020202020204" pitchFamily="34" charset="0"/>
              </a:rPr>
              <a:t> </a:t>
            </a:r>
            <a:r>
              <a:rPr kumimoji="0" lang="en-US" sz="1500" b="0" i="0" u="none" strike="noStrike" kern="1200" cap="none" spc="0" normalizeH="0" baseline="0" noProof="0">
                <a:ln>
                  <a:noFill/>
                </a:ln>
                <a:solidFill>
                  <a:prstClr val="white"/>
                </a:solidFill>
                <a:effectLst/>
                <a:uLnTx/>
                <a:uFillTx/>
                <a:latin typeface="Arial Nova" panose="020B0504020202020204" pitchFamily="34" charset="0"/>
              </a:rPr>
              <a:t>Based on </a:t>
            </a:r>
            <a:r>
              <a:rPr kumimoji="0" lang="en-GB" sz="1500" b="0" i="0" u="none" strike="noStrike" kern="1200" cap="none" spc="0" normalizeH="0" baseline="0">
                <a:ln>
                  <a:noFill/>
                </a:ln>
                <a:solidFill>
                  <a:prstClr val="white"/>
                </a:solidFill>
                <a:effectLst/>
                <a:uLnTx/>
                <a:uFillTx/>
                <a:latin typeface="Arial Nova" panose="020B0504020202020204" pitchFamily="34" charset="0"/>
              </a:rPr>
              <a:t>standardised</a:t>
            </a:r>
            <a:r>
              <a:rPr kumimoji="0" lang="en-US" sz="1500" b="0" i="0" u="none" strike="noStrike" kern="1200" cap="none" spc="0" normalizeH="0" baseline="0" noProof="0">
                <a:ln>
                  <a:noFill/>
                </a:ln>
                <a:solidFill>
                  <a:prstClr val="white"/>
                </a:solidFill>
                <a:effectLst/>
                <a:uLnTx/>
                <a:uFillTx/>
                <a:latin typeface="Arial Nova" panose="020B0504020202020204" pitchFamily="34" charset="0"/>
              </a:rPr>
              <a:t> data exchange protocols</a:t>
            </a:r>
            <a:endParaRPr kumimoji="0" lang="en-US" sz="1500" b="1" i="0" u="sng" strike="noStrike" kern="1200" cap="none" spc="0" normalizeH="0" baseline="0" noProof="0">
              <a:ln>
                <a:noFill/>
              </a:ln>
              <a:solidFill>
                <a:prstClr val="white"/>
              </a:solidFill>
              <a:effectLst/>
              <a:uLnTx/>
              <a:uFillTx/>
              <a:latin typeface="Arial Nova" panose="020B05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rial Nova" panose="020B05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Arial Nova" panose="020B0504020202020204" pitchFamily="34" charset="0"/>
              </a:rPr>
              <a:t>Containing sector-specific </a:t>
            </a:r>
            <a:r>
              <a:rPr kumimoji="0" lang="en-US" sz="1500" b="1" i="0" u="sng" strike="noStrike" kern="1200" cap="none" spc="0" normalizeH="0" baseline="0" noProof="0">
                <a:ln>
                  <a:noFill/>
                </a:ln>
                <a:solidFill>
                  <a:prstClr val="white"/>
                </a:solidFill>
                <a:effectLst/>
                <a:uLnTx/>
                <a:uFillTx/>
                <a:latin typeface="Arial Nova" panose="020B0504020202020204" pitchFamily="34" charset="0"/>
              </a:rPr>
              <a:t>mandatory</a:t>
            </a:r>
            <a:r>
              <a:rPr kumimoji="0" lang="en-US" sz="1500" b="0" i="0" u="none" strike="noStrike" kern="1200" cap="none" spc="0" normalizeH="0" baseline="0" noProof="0">
                <a:ln>
                  <a:noFill/>
                </a:ln>
                <a:solidFill>
                  <a:prstClr val="white"/>
                </a:solidFill>
                <a:effectLst/>
                <a:uLnTx/>
                <a:uFillTx/>
                <a:latin typeface="Arial Nova" panose="020B0504020202020204" pitchFamily="34" charset="0"/>
              </a:rPr>
              <a:t> sustainability &amp; circularity information</a:t>
            </a:r>
          </a:p>
        </p:txBody>
      </p:sp>
      <p:sp>
        <p:nvSpPr>
          <p:cNvPr id="8" name="Rectangle 7">
            <a:extLst>
              <a:ext uri="{FF2B5EF4-FFF2-40B4-BE49-F238E27FC236}">
                <a16:creationId xmlns:a16="http://schemas.microsoft.com/office/drawing/2014/main" id="{203DCDCF-F855-0030-9251-A2332E82FF00}"/>
              </a:ext>
            </a:extLst>
          </p:cNvPr>
          <p:cNvSpPr/>
          <p:nvPr/>
        </p:nvSpPr>
        <p:spPr>
          <a:xfrm>
            <a:off x="4452411" y="3215138"/>
            <a:ext cx="2035787" cy="1048156"/>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w="0"/>
                <a:solidFill>
                  <a:srgbClr val="FFFFFF"/>
                </a:solidFill>
                <a:effectLst>
                  <a:outerShdw blurRad="38100" dist="19050" dir="2700000" algn="tl" rotWithShape="0">
                    <a:srgbClr val="262626">
                      <a:alpha val="40000"/>
                    </a:srgbClr>
                  </a:outerShdw>
                </a:effectLst>
                <a:uLnTx/>
                <a:uFillTx/>
                <a:latin typeface="Arial Nova" panose="020B0504020202020204" pitchFamily="34" charset="0"/>
              </a:rPr>
              <a:t>Mandatory</a:t>
            </a:r>
          </a:p>
        </p:txBody>
      </p:sp>
      <p:sp>
        <p:nvSpPr>
          <p:cNvPr id="9" name="Rectangle 8">
            <a:extLst>
              <a:ext uri="{FF2B5EF4-FFF2-40B4-BE49-F238E27FC236}">
                <a16:creationId xmlns:a16="http://schemas.microsoft.com/office/drawing/2014/main" id="{0CA92A5B-2895-ED1E-556E-7B0DC2A15B31}"/>
              </a:ext>
            </a:extLst>
          </p:cNvPr>
          <p:cNvSpPr/>
          <p:nvPr/>
        </p:nvSpPr>
        <p:spPr>
          <a:xfrm>
            <a:off x="6798372" y="3371057"/>
            <a:ext cx="2956578"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DPP onboarding: Data reuse</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10" name="Rectangle 9">
            <a:extLst>
              <a:ext uri="{FF2B5EF4-FFF2-40B4-BE49-F238E27FC236}">
                <a16:creationId xmlns:a16="http://schemas.microsoft.com/office/drawing/2014/main" id="{973922E0-2136-1112-CE49-675758FC26C7}"/>
              </a:ext>
            </a:extLst>
          </p:cNvPr>
          <p:cNvSpPr/>
          <p:nvPr/>
        </p:nvSpPr>
        <p:spPr>
          <a:xfrm>
            <a:off x="3575720" y="5333172"/>
            <a:ext cx="4110070" cy="1048156"/>
          </a:xfrm>
          <a:prstGeom prst="rect">
            <a:avLst/>
          </a:prstGeom>
          <a:noFill/>
        </p:spPr>
        <p:txBody>
          <a:bodyPr wrap="none" lIns="91440" tIns="45720" rIns="91440" bIns="45720">
            <a:prstTxWarp prst="textArchDown">
              <a:avLst>
                <a:gd name="adj" fmla="val 139877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w="0"/>
                <a:solidFill>
                  <a:srgbClr val="262626"/>
                </a:solidFill>
                <a:effectLst>
                  <a:outerShdw blurRad="38100" dist="19050" dir="2700000" algn="tl" rotWithShape="0">
                    <a:srgbClr val="262626">
                      <a:alpha val="40000"/>
                    </a:srgbClr>
                  </a:outerShdw>
                </a:effectLst>
                <a:uLnTx/>
                <a:uFillTx/>
                <a:latin typeface="Arial Nova" panose="020B0504020202020204" pitchFamily="34" charset="0"/>
              </a:rPr>
              <a:t>Non mandatory</a:t>
            </a:r>
          </a:p>
        </p:txBody>
      </p:sp>
      <p:sp>
        <p:nvSpPr>
          <p:cNvPr id="11" name="Rectangle 10">
            <a:extLst>
              <a:ext uri="{FF2B5EF4-FFF2-40B4-BE49-F238E27FC236}">
                <a16:creationId xmlns:a16="http://schemas.microsoft.com/office/drawing/2014/main" id="{2C309704-9DEE-93D2-9172-249087EFA320}"/>
              </a:ext>
            </a:extLst>
          </p:cNvPr>
          <p:cNvSpPr/>
          <p:nvPr/>
        </p:nvSpPr>
        <p:spPr>
          <a:xfrm>
            <a:off x="7127830" y="4366473"/>
            <a:ext cx="2535791"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rgbClr val="262626"/>
                </a:solidFill>
                <a:latin typeface="Arial Nova" panose="020B0504020202020204" pitchFamily="34" charset="0"/>
              </a:rPr>
              <a:t>Related</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 </a:t>
            </a:r>
            <a:r>
              <a:rPr kumimoji="0" lang="en-US" sz="1500" b="1" i="0" u="none" strike="noStrike" kern="1200" cap="none" spc="0" normalizeH="0" baseline="0" noProof="0" dirty="0">
                <a:ln>
                  <a:noFill/>
                </a:ln>
                <a:solidFill>
                  <a:srgbClr val="262626"/>
                </a:solidFill>
                <a:effectLst/>
                <a:uLnTx/>
                <a:uFillTx/>
                <a:latin typeface="Arial Nova" panose="020B0504020202020204" pitchFamily="34" charset="0"/>
              </a:rPr>
              <a:t>Digital </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technologies (</a:t>
            </a:r>
            <a:r>
              <a:rPr kumimoji="0" lang="en-US" sz="1500" b="1" i="0" u="none" strike="noStrike" kern="1200" cap="none" spc="0" normalizeH="0" baseline="0" noProof="0" dirty="0" err="1" smtClean="0">
                <a:ln>
                  <a:noFill/>
                </a:ln>
                <a:solidFill>
                  <a:srgbClr val="262626"/>
                </a:solidFill>
                <a:effectLst/>
                <a:uLnTx/>
                <a:uFillTx/>
                <a:latin typeface="Arial Nova" panose="020B0504020202020204" pitchFamily="34" charset="0"/>
              </a:rPr>
              <a:t>IoT</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 DLT</a:t>
            </a:r>
            <a:r>
              <a:rPr kumimoji="0" lang="en-US" sz="1500" b="1" i="0" u="none" strike="noStrike" kern="1200" cap="none" spc="0" normalizeH="0" baseline="0" noProof="0" dirty="0">
                <a:ln>
                  <a:noFill/>
                </a:ln>
                <a:solidFill>
                  <a:srgbClr val="262626"/>
                </a:solidFill>
                <a:effectLst/>
                <a:uLnTx/>
                <a:uFillTx/>
                <a:latin typeface="Arial Nova" panose="020B0504020202020204" pitchFamily="34" charset="0"/>
              </a:rPr>
              <a:t>, VC, DIDs, Digital Twins, </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AI, …)</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12" name="Rectangle 11">
            <a:extLst>
              <a:ext uri="{FF2B5EF4-FFF2-40B4-BE49-F238E27FC236}">
                <a16:creationId xmlns:a16="http://schemas.microsoft.com/office/drawing/2014/main" id="{DCDA4890-67BF-C4F5-ED31-FE9FAA7856D4}"/>
              </a:ext>
            </a:extLst>
          </p:cNvPr>
          <p:cNvSpPr/>
          <p:nvPr/>
        </p:nvSpPr>
        <p:spPr>
          <a:xfrm>
            <a:off x="2465290" y="2727954"/>
            <a:ext cx="1953085"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srgbClr val="262626"/>
                </a:solidFill>
                <a:latin typeface="Arial Nova" panose="020B0504020202020204" pitchFamily="34" charset="0"/>
              </a:rPr>
              <a:t>U</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se of DPP in non-regulated</a:t>
            </a:r>
            <a:r>
              <a:rPr kumimoji="0" lang="en-US" sz="1500" b="1" i="0" u="none" strike="noStrike" kern="1200" cap="none" spc="0" normalizeH="0" noProof="0" dirty="0" smtClean="0">
                <a:ln>
                  <a:noFill/>
                </a:ln>
                <a:solidFill>
                  <a:srgbClr val="262626"/>
                </a:solidFill>
                <a:effectLst/>
                <a:uLnTx/>
                <a:uFillTx/>
                <a:latin typeface="Arial Nova" panose="020B0504020202020204" pitchFamily="34" charset="0"/>
              </a:rPr>
              <a:t> sectors</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13" name="Rectangle 12">
            <a:extLst>
              <a:ext uri="{FF2B5EF4-FFF2-40B4-BE49-F238E27FC236}">
                <a16:creationId xmlns:a16="http://schemas.microsoft.com/office/drawing/2014/main" id="{680D760A-8352-0C69-A591-544C663D7ED3}"/>
              </a:ext>
            </a:extLst>
          </p:cNvPr>
          <p:cNvSpPr/>
          <p:nvPr/>
        </p:nvSpPr>
        <p:spPr>
          <a:xfrm>
            <a:off x="6840175" y="5256381"/>
            <a:ext cx="2101832"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Ontologies</a:t>
            </a:r>
            <a:r>
              <a:rPr kumimoji="0" lang="en-US" sz="1500" b="1" i="0" u="none" strike="noStrike" kern="1200" cap="none" spc="0" normalizeH="0" noProof="0" dirty="0" smtClean="0">
                <a:ln>
                  <a:noFill/>
                </a:ln>
                <a:solidFill>
                  <a:srgbClr val="262626"/>
                </a:solidFill>
                <a:effectLst/>
                <a:uLnTx/>
                <a:uFillTx/>
                <a:latin typeface="Arial Nova" panose="020B0504020202020204" pitchFamily="34" charset="0"/>
              </a:rPr>
              <a:t> </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related to  the DPP (e.g. LCA)</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14" name="Rectangle 13">
            <a:extLst>
              <a:ext uri="{FF2B5EF4-FFF2-40B4-BE49-F238E27FC236}">
                <a16:creationId xmlns:a16="http://schemas.microsoft.com/office/drawing/2014/main" id="{0F13C06C-4501-3B60-FCFE-3B0E76E58A00}"/>
              </a:ext>
            </a:extLst>
          </p:cNvPr>
          <p:cNvSpPr/>
          <p:nvPr/>
        </p:nvSpPr>
        <p:spPr>
          <a:xfrm>
            <a:off x="1607853" y="3666416"/>
            <a:ext cx="2083585"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262626"/>
                </a:solidFill>
                <a:effectLst/>
                <a:uLnTx/>
                <a:uFillTx/>
                <a:latin typeface="Arial Nova" panose="020B0504020202020204" pitchFamily="34" charset="0"/>
              </a:rPr>
              <a:t>Data-enabled circular business </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models, beyond regulation</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15" name="Flèche droite 14">
            <a:extLst>
              <a:ext uri="{FF2B5EF4-FFF2-40B4-BE49-F238E27FC236}">
                <a16:creationId xmlns:a16="http://schemas.microsoft.com/office/drawing/2014/main" id="{3E022C8F-5179-33E7-9A88-EC87448B44B8}"/>
              </a:ext>
            </a:extLst>
          </p:cNvPr>
          <p:cNvSpPr/>
          <p:nvPr/>
        </p:nvSpPr>
        <p:spPr>
          <a:xfrm>
            <a:off x="4175321" y="3781839"/>
            <a:ext cx="369930" cy="30835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6" name="Flèche droite 15">
            <a:extLst>
              <a:ext uri="{FF2B5EF4-FFF2-40B4-BE49-F238E27FC236}">
                <a16:creationId xmlns:a16="http://schemas.microsoft.com/office/drawing/2014/main" id="{95FF5331-B59E-A88A-C5D1-FCBF5758554D}"/>
              </a:ext>
            </a:extLst>
          </p:cNvPr>
          <p:cNvSpPr/>
          <p:nvPr/>
        </p:nvSpPr>
        <p:spPr>
          <a:xfrm>
            <a:off x="4142272" y="4604600"/>
            <a:ext cx="369930" cy="30835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7" name="Rectangle 16">
            <a:extLst>
              <a:ext uri="{FF2B5EF4-FFF2-40B4-BE49-F238E27FC236}">
                <a16:creationId xmlns:a16="http://schemas.microsoft.com/office/drawing/2014/main" id="{45459B1D-0EE3-BBB4-F1EE-C9E460CF2E01}"/>
              </a:ext>
            </a:extLst>
          </p:cNvPr>
          <p:cNvSpPr/>
          <p:nvPr/>
        </p:nvSpPr>
        <p:spPr>
          <a:xfrm>
            <a:off x="1854018" y="4612772"/>
            <a:ext cx="2143582"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DPP &amp; supply-chain </a:t>
            </a:r>
            <a:r>
              <a:rPr kumimoji="0" lang="en-US" sz="1500" b="1" i="0" u="none" strike="noStrike" kern="1200" cap="none" spc="0" normalizeH="0" baseline="0" noProof="0" dirty="0">
                <a:ln>
                  <a:noFill/>
                </a:ln>
                <a:solidFill>
                  <a:srgbClr val="262626"/>
                </a:solidFill>
                <a:effectLst/>
                <a:uLnTx/>
                <a:uFillTx/>
                <a:latin typeface="Arial Nova" panose="020B0504020202020204" pitchFamily="34" charset="0"/>
              </a:rPr>
              <a:t>ESG </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traceability tools</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19" name="Rectangle 18">
            <a:extLst>
              <a:ext uri="{FF2B5EF4-FFF2-40B4-BE49-F238E27FC236}">
                <a16:creationId xmlns:a16="http://schemas.microsoft.com/office/drawing/2014/main" id="{16DED480-D2FA-1CB5-8BA0-4671326105B8}"/>
              </a:ext>
            </a:extLst>
          </p:cNvPr>
          <p:cNvSpPr/>
          <p:nvPr/>
        </p:nvSpPr>
        <p:spPr>
          <a:xfrm>
            <a:off x="4682051" y="5013176"/>
            <a:ext cx="1519003" cy="784376"/>
          </a:xfrm>
          <a:prstGeom prst="rect">
            <a:avLst/>
          </a:prstGeom>
          <a:noFill/>
        </p:spPr>
        <p:txBody>
          <a:bodyPr wrap="none" lIns="91440" tIns="45720" rIns="91440" bIns="45720">
            <a:prstTxWarp prst="textArchDown">
              <a:avLst>
                <a:gd name="adj" fmla="val 360143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0"/>
                <a:solidFill>
                  <a:srgbClr val="FFFFFF"/>
                </a:solidFill>
                <a:effectLst>
                  <a:outerShdw blurRad="38100" dist="19050" dir="2700000" algn="tl" rotWithShape="0">
                    <a:srgbClr val="262626">
                      <a:alpha val="40000"/>
                    </a:srgbClr>
                  </a:outerShdw>
                </a:effectLst>
                <a:uLnTx/>
                <a:uFillTx/>
                <a:latin typeface="Arial Nova" panose="020B0504020202020204" pitchFamily="34" charset="0"/>
              </a:rPr>
              <a:t>EU DPP</a:t>
            </a:r>
          </a:p>
        </p:txBody>
      </p:sp>
      <p:sp>
        <p:nvSpPr>
          <p:cNvPr id="20" name="Rectangle 19">
            <a:extLst>
              <a:ext uri="{FF2B5EF4-FFF2-40B4-BE49-F238E27FC236}">
                <a16:creationId xmlns:a16="http://schemas.microsoft.com/office/drawing/2014/main" id="{58A78C20-7043-C74B-8E90-B7FA71D14465}"/>
              </a:ext>
            </a:extLst>
          </p:cNvPr>
          <p:cNvSpPr/>
          <p:nvPr/>
        </p:nvSpPr>
        <p:spPr>
          <a:xfrm>
            <a:off x="3826250" y="2220142"/>
            <a:ext cx="2624600" cy="553998"/>
          </a:xfrm>
          <a:prstGeom prst="rect">
            <a:avLst/>
          </a:prstGeom>
        </p:spPr>
        <p:txBody>
          <a:bodyPr wrap="square">
            <a:spAutoFit/>
          </a:bodyPr>
          <a:lstStyle/>
          <a:p>
            <a:pPr lvl="0" algn="ctr">
              <a:defRPr/>
            </a:pPr>
            <a:r>
              <a:rPr lang="en-US" sz="1500" b="1" dirty="0">
                <a:solidFill>
                  <a:srgbClr val="262626"/>
                </a:solidFill>
                <a:latin typeface="Arial Nova" panose="020B0504020202020204" pitchFamily="34" charset="0"/>
              </a:rPr>
              <a:t>Connection to </a:t>
            </a:r>
            <a:r>
              <a:rPr lang="en-US" sz="1500" b="1" dirty="0" smtClean="0">
                <a:solidFill>
                  <a:srgbClr val="262626"/>
                </a:solidFill>
                <a:latin typeface="Arial Nova" panose="020B0504020202020204" pitchFamily="34" charset="0"/>
              </a:rPr>
              <a:t>Manufacturing &amp; Green Deal Data Spaces</a:t>
            </a:r>
            <a:endParaRPr lang="en-US" sz="1500" b="1" u="sng" dirty="0">
              <a:solidFill>
                <a:srgbClr val="262626"/>
              </a:solidFill>
              <a:latin typeface="Arial Nova" panose="020B0504020202020204" pitchFamily="34" charset="0"/>
            </a:endParaRPr>
          </a:p>
        </p:txBody>
      </p:sp>
      <p:sp>
        <p:nvSpPr>
          <p:cNvPr id="21" name="Rectangle 20">
            <a:extLst>
              <a:ext uri="{FF2B5EF4-FFF2-40B4-BE49-F238E27FC236}">
                <a16:creationId xmlns:a16="http://schemas.microsoft.com/office/drawing/2014/main" id="{E2576C17-9395-1D7E-3DC9-C8477DCBCDF3}"/>
              </a:ext>
            </a:extLst>
          </p:cNvPr>
          <p:cNvSpPr/>
          <p:nvPr/>
        </p:nvSpPr>
        <p:spPr>
          <a:xfrm>
            <a:off x="2807372" y="5567492"/>
            <a:ext cx="227311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EU DPP vs.          </a:t>
            </a:r>
            <a:r>
              <a:rPr kumimoji="0" lang="en-US" sz="1500" b="1" i="0" u="none" strike="noStrike" kern="1200" cap="none" spc="0" normalizeH="0" baseline="0" noProof="0" dirty="0">
                <a:ln>
                  <a:noFill/>
                </a:ln>
                <a:solidFill>
                  <a:srgbClr val="262626"/>
                </a:solidFill>
                <a:effectLst/>
                <a:uLnTx/>
                <a:uFillTx/>
                <a:latin typeface="Arial Nova" panose="020B0504020202020204" pitchFamily="34" charset="0"/>
              </a:rPr>
              <a:t>international DPPs</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23" name="Rectangle 22">
            <a:extLst>
              <a:ext uri="{FF2B5EF4-FFF2-40B4-BE49-F238E27FC236}">
                <a16:creationId xmlns:a16="http://schemas.microsoft.com/office/drawing/2014/main" id="{1497251E-71E8-74A6-6130-13B50C3F71C8}"/>
              </a:ext>
            </a:extLst>
          </p:cNvPr>
          <p:cNvSpPr/>
          <p:nvPr/>
        </p:nvSpPr>
        <p:spPr>
          <a:xfrm>
            <a:off x="6445098" y="2650089"/>
            <a:ext cx="1762828"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dirty="0" smtClean="0">
                <a:ln>
                  <a:noFill/>
                </a:ln>
                <a:solidFill>
                  <a:srgbClr val="262626"/>
                </a:solidFill>
                <a:effectLst/>
                <a:uLnTx/>
                <a:uFillTx/>
                <a:latin typeface="Arial Nova" panose="020B0504020202020204" pitchFamily="34" charset="0"/>
              </a:rPr>
              <a:t>Digitalisation tools for </a:t>
            </a:r>
            <a:r>
              <a:rPr kumimoji="0" lang="en-GB" sz="1500" b="1" i="0" u="none" strike="noStrike" kern="1200" cap="none" spc="0" normalizeH="0" baseline="0" dirty="0">
                <a:ln>
                  <a:noFill/>
                </a:ln>
                <a:solidFill>
                  <a:srgbClr val="262626"/>
                </a:solidFill>
                <a:effectLst/>
                <a:uLnTx/>
                <a:uFillTx/>
                <a:latin typeface="Arial Nova" panose="020B0504020202020204" pitchFamily="34" charset="0"/>
              </a:rPr>
              <a:t>EU industry</a:t>
            </a:r>
          </a:p>
        </p:txBody>
      </p:sp>
      <p:sp>
        <p:nvSpPr>
          <p:cNvPr id="27" name="Rectangle 26">
            <a:extLst>
              <a:ext uri="{FF2B5EF4-FFF2-40B4-BE49-F238E27FC236}">
                <a16:creationId xmlns:a16="http://schemas.microsoft.com/office/drawing/2014/main" id="{680D760A-8352-0C69-A591-544C663D7ED3}"/>
              </a:ext>
            </a:extLst>
          </p:cNvPr>
          <p:cNvSpPr/>
          <p:nvPr/>
        </p:nvSpPr>
        <p:spPr>
          <a:xfrm>
            <a:off x="6295380" y="5839718"/>
            <a:ext cx="2101832"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Customs &amp; DPP</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28" name="Rectangle 27">
            <a:extLst>
              <a:ext uri="{FF2B5EF4-FFF2-40B4-BE49-F238E27FC236}">
                <a16:creationId xmlns:a16="http://schemas.microsoft.com/office/drawing/2014/main" id="{680D760A-8352-0C69-A591-544C663D7ED3}"/>
              </a:ext>
            </a:extLst>
          </p:cNvPr>
          <p:cNvSpPr/>
          <p:nvPr/>
        </p:nvSpPr>
        <p:spPr>
          <a:xfrm>
            <a:off x="2074719" y="3308541"/>
            <a:ext cx="2101832"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Materials Passports</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30" name="Rectangle 29">
            <a:extLst>
              <a:ext uri="{FF2B5EF4-FFF2-40B4-BE49-F238E27FC236}">
                <a16:creationId xmlns:a16="http://schemas.microsoft.com/office/drawing/2014/main" id="{680D760A-8352-0C69-A591-544C663D7ED3}"/>
              </a:ext>
            </a:extLst>
          </p:cNvPr>
          <p:cNvSpPr/>
          <p:nvPr/>
        </p:nvSpPr>
        <p:spPr>
          <a:xfrm>
            <a:off x="7091811" y="3918954"/>
            <a:ext cx="2955198"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DPP for quality &amp; certification</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32" name="Rectangle 31">
            <a:extLst>
              <a:ext uri="{FF2B5EF4-FFF2-40B4-BE49-F238E27FC236}">
                <a16:creationId xmlns:a16="http://schemas.microsoft.com/office/drawing/2014/main" id="{680D760A-8352-0C69-A591-544C663D7ED3}"/>
              </a:ext>
            </a:extLst>
          </p:cNvPr>
          <p:cNvSpPr/>
          <p:nvPr/>
        </p:nvSpPr>
        <p:spPr>
          <a:xfrm>
            <a:off x="2140630" y="5195800"/>
            <a:ext cx="2101832"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Real-time</a:t>
            </a:r>
            <a:r>
              <a:rPr kumimoji="0" lang="en-US" sz="1500" b="1" i="0" u="none" strike="noStrike" kern="1200" cap="none" spc="0" normalizeH="0" noProof="0" dirty="0" smtClean="0">
                <a:ln>
                  <a:noFill/>
                </a:ln>
                <a:solidFill>
                  <a:srgbClr val="262626"/>
                </a:solidFill>
                <a:effectLst/>
                <a:uLnTx/>
                <a:uFillTx/>
                <a:latin typeface="Arial Nova" panose="020B0504020202020204" pitchFamily="34" charset="0"/>
              </a:rPr>
              <a:t> </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DPPs</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35" name="Flèche droite 34">
            <a:extLst>
              <a:ext uri="{FF2B5EF4-FFF2-40B4-BE49-F238E27FC236}">
                <a16:creationId xmlns:a16="http://schemas.microsoft.com/office/drawing/2014/main" id="{3E022C8F-5179-33E7-9A88-EC87448B44B8}"/>
              </a:ext>
            </a:extLst>
          </p:cNvPr>
          <p:cNvSpPr/>
          <p:nvPr/>
        </p:nvSpPr>
        <p:spPr>
          <a:xfrm>
            <a:off x="4175321" y="3781839"/>
            <a:ext cx="369930" cy="30835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31" name="Rectangle 30">
            <a:extLst>
              <a:ext uri="{FF2B5EF4-FFF2-40B4-BE49-F238E27FC236}">
                <a16:creationId xmlns:a16="http://schemas.microsoft.com/office/drawing/2014/main" id="{DCDA4890-67BF-C4F5-ED31-FE9FAA7856D4}"/>
              </a:ext>
            </a:extLst>
          </p:cNvPr>
          <p:cNvSpPr/>
          <p:nvPr/>
        </p:nvSpPr>
        <p:spPr>
          <a:xfrm>
            <a:off x="369645" y="2147395"/>
            <a:ext cx="1312884" cy="156966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262626"/>
                </a:solidFill>
                <a:latin typeface="Arial Nova" panose="020B0504020202020204" pitchFamily="34" charset="0"/>
              </a:rPr>
              <a:t>Food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62626"/>
                </a:solidFill>
                <a:effectLst/>
                <a:uLnTx/>
                <a:uFillTx/>
                <a:latin typeface="Arial Nova" panose="020B0504020202020204" pitchFamily="34" charset="0"/>
              </a:rPr>
              <a:t>Nuclear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262626"/>
                </a:solidFill>
                <a:latin typeface="Arial Nova" panose="020B0504020202020204" pitchFamily="34" charset="0"/>
              </a:rPr>
              <a:t>Cables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62626"/>
                </a:solidFill>
                <a:effectLst/>
                <a:uLnTx/>
                <a:uFillTx/>
                <a:latin typeface="Arial Nova" panose="020B0504020202020204" pitchFamily="34" charset="0"/>
              </a:rPr>
              <a:t>Military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262626"/>
                </a:solidFill>
                <a:latin typeface="Arial Nova" panose="020B0504020202020204" pitchFamily="34" charset="0"/>
              </a:rPr>
              <a:t>Composites</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262626"/>
                </a:solidFill>
                <a:latin typeface="Arial Nova" panose="020B0504020202020204" pitchFamily="34" charset="0"/>
              </a:rPr>
              <a:t>H</a:t>
            </a:r>
            <a:r>
              <a:rPr lang="en-US" sz="1200" b="1" baseline="-25000" dirty="0" smtClean="0">
                <a:solidFill>
                  <a:srgbClr val="262626"/>
                </a:solidFill>
                <a:latin typeface="Arial Nova" panose="020B0504020202020204" pitchFamily="34" charset="0"/>
              </a:rPr>
              <a:t>2</a:t>
            </a:r>
            <a:r>
              <a:rPr lang="en-US" sz="1200" b="1" dirty="0" smtClean="0">
                <a:solidFill>
                  <a:srgbClr val="262626"/>
                </a:solidFill>
                <a:latin typeface="Arial Nova" panose="020B0504020202020204" pitchFamily="34" charset="0"/>
              </a:rPr>
              <a:t> Electrolizers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62626"/>
                </a:solidFill>
                <a:effectLst/>
                <a:uLnTx/>
                <a:uFillTx/>
                <a:latin typeface="Arial Nova" panose="020B0504020202020204" pitchFamily="34" charset="0"/>
              </a:rPr>
              <a:t>Pumps</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262626"/>
                </a:solidFill>
                <a:latin typeface="Arial Nova" panose="020B0504020202020204" pitchFamily="34" charset="0"/>
              </a:rPr>
              <a:t>…</a:t>
            </a:r>
            <a:endParaRPr kumimoji="0" lang="en-GB" sz="12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4" name="Accolade fermante 3"/>
          <p:cNvSpPr/>
          <p:nvPr/>
        </p:nvSpPr>
        <p:spPr>
          <a:xfrm>
            <a:off x="1755238" y="2226280"/>
            <a:ext cx="155858" cy="1440000"/>
          </a:xfrm>
          <a:prstGeom prst="rightBrace">
            <a:avLst>
              <a:gd name="adj1" fmla="val 6949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142404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1418B-3E69-4F64-90ED-04B2F6F658D2}"/>
              </a:ext>
            </a:extLst>
          </p:cNvPr>
          <p:cNvSpPr>
            <a:spLocks noGrp="1"/>
          </p:cNvSpPr>
          <p:nvPr>
            <p:ph type="title"/>
          </p:nvPr>
        </p:nvSpPr>
        <p:spPr/>
        <p:txBody>
          <a:bodyPr/>
          <a:lstStyle/>
          <a:p>
            <a:r>
              <a:rPr lang="en-GB"/>
              <a:t>Why is the DPP System an incredible opportunity?</a:t>
            </a:r>
            <a:endParaRPr lang="en-PT"/>
          </a:p>
        </p:txBody>
      </p:sp>
      <p:sp>
        <p:nvSpPr>
          <p:cNvPr id="3" name="Content Placeholder 2">
            <a:extLst>
              <a:ext uri="{FF2B5EF4-FFF2-40B4-BE49-F238E27FC236}">
                <a16:creationId xmlns:a16="http://schemas.microsoft.com/office/drawing/2014/main" id="{CBD1AC60-150C-CA11-D84B-C46B64F107A9}"/>
              </a:ext>
            </a:extLst>
          </p:cNvPr>
          <p:cNvSpPr>
            <a:spLocks noGrp="1"/>
          </p:cNvSpPr>
          <p:nvPr>
            <p:ph idx="13"/>
          </p:nvPr>
        </p:nvSpPr>
        <p:spPr>
          <a:xfrm>
            <a:off x="483895" y="1510035"/>
            <a:ext cx="11221171" cy="501645"/>
          </a:xfrm>
        </p:spPr>
        <p:txBody>
          <a:bodyPr/>
          <a:lstStyle/>
          <a:p>
            <a:r>
              <a:rPr kumimoji="0" lang="en-GB" sz="2400" b="1" i="0" u="none" strike="noStrike" kern="1200" cap="none" spc="0" normalizeH="0" baseline="0" noProof="0">
                <a:ln>
                  <a:noFill/>
                </a:ln>
                <a:solidFill>
                  <a:srgbClr val="04364D"/>
                </a:solidFill>
                <a:effectLst/>
                <a:uLnTx/>
                <a:uFillTx/>
                <a:latin typeface="Calibri" panose="020F0502020204030204"/>
                <a:ea typeface="+mn-ea"/>
                <a:cs typeface="+mn-cs"/>
              </a:rPr>
              <a:t>Vision:</a:t>
            </a:r>
            <a:r>
              <a:rPr kumimoji="0" lang="en-GB" sz="2400" b="0" i="0" u="none" strike="noStrike" kern="1200" cap="none" spc="0" normalizeH="0" baseline="0" noProof="0">
                <a:ln>
                  <a:noFill/>
                </a:ln>
                <a:solidFill>
                  <a:srgbClr val="04364D"/>
                </a:solidFill>
                <a:effectLst/>
                <a:uLnTx/>
                <a:uFillTx/>
                <a:latin typeface="Calibri" panose="020F0502020204030204"/>
                <a:ea typeface="+mn-ea"/>
                <a:cs typeface="+mn-cs"/>
              </a:rPr>
              <a:t> The DPP links the EU internal market to the data economy.</a:t>
            </a:r>
          </a:p>
          <a:p>
            <a:endParaRPr lang="en-PT"/>
          </a:p>
        </p:txBody>
      </p:sp>
      <p:sp>
        <p:nvSpPr>
          <p:cNvPr id="5" name="Rectangle 4">
            <a:extLst>
              <a:ext uri="{FF2B5EF4-FFF2-40B4-BE49-F238E27FC236}">
                <a16:creationId xmlns:a16="http://schemas.microsoft.com/office/drawing/2014/main" id="{C43C965C-CA3E-C0F6-5C2B-3C4373CF851F}"/>
              </a:ext>
            </a:extLst>
          </p:cNvPr>
          <p:cNvSpPr/>
          <p:nvPr/>
        </p:nvSpPr>
        <p:spPr>
          <a:xfrm>
            <a:off x="9366233" y="2301299"/>
            <a:ext cx="2400213" cy="584775"/>
          </a:xfrm>
          <a:prstGeom prst="rect">
            <a:avLst/>
          </a:prstGeom>
        </p:spPr>
        <p:txBody>
          <a:bodyPr wrap="square">
            <a:spAutoFit/>
          </a:bodyPr>
          <a:lstStyle/>
          <a:p>
            <a:r>
              <a:rPr lang="en-US" sz="1600" b="1" dirty="0" smtClean="0">
                <a:solidFill>
                  <a:schemeClr val="accent4"/>
                </a:solidFill>
                <a:latin typeface="Arial Nova" panose="020B0504020202020204" pitchFamily="34" charset="0"/>
              </a:rPr>
              <a:t>The DPP is not just a regulatory tool.</a:t>
            </a:r>
            <a:endParaRPr lang="en-GB" sz="1600" b="1" dirty="0">
              <a:solidFill>
                <a:schemeClr val="accent4"/>
              </a:solidFill>
              <a:latin typeface="Arial Nova" panose="020B0504020202020204" pitchFamily="34" charset="0"/>
            </a:endParaRPr>
          </a:p>
        </p:txBody>
      </p:sp>
      <p:sp>
        <p:nvSpPr>
          <p:cNvPr id="6" name="Ellipse 4">
            <a:extLst>
              <a:ext uri="{FF2B5EF4-FFF2-40B4-BE49-F238E27FC236}">
                <a16:creationId xmlns:a16="http://schemas.microsoft.com/office/drawing/2014/main" id="{31145A85-E938-C838-E1BC-68217C0DFB0E}"/>
              </a:ext>
            </a:extLst>
          </p:cNvPr>
          <p:cNvSpPr/>
          <p:nvPr/>
        </p:nvSpPr>
        <p:spPr>
          <a:xfrm>
            <a:off x="1376285" y="2152917"/>
            <a:ext cx="8392123" cy="4381237"/>
          </a:xfrm>
          <a:prstGeom prst="ellipse">
            <a:avLst/>
          </a:prstGeom>
          <a:solidFill>
            <a:srgbClr val="E5F2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Ellipse 5">
            <a:extLst>
              <a:ext uri="{FF2B5EF4-FFF2-40B4-BE49-F238E27FC236}">
                <a16:creationId xmlns:a16="http://schemas.microsoft.com/office/drawing/2014/main" id="{3F6022E1-DD32-ACFC-0AD7-82C33023EE95}"/>
              </a:ext>
            </a:extLst>
          </p:cNvPr>
          <p:cNvSpPr/>
          <p:nvPr/>
        </p:nvSpPr>
        <p:spPr>
          <a:xfrm>
            <a:off x="3900690" y="2908073"/>
            <a:ext cx="3211275" cy="30194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white"/>
                </a:solidFill>
                <a:effectLst/>
                <a:uLnTx/>
                <a:uFillTx/>
                <a:latin typeface="Arial Nova" panose="020B0504020202020204" pitchFamily="34" charset="0"/>
              </a:rPr>
              <a:t> </a:t>
            </a:r>
            <a:r>
              <a:rPr kumimoji="0" lang="en-US" sz="1500" b="0" i="0" u="none" strike="noStrike" kern="1200" cap="none" spc="0" normalizeH="0" baseline="0" noProof="0">
                <a:ln>
                  <a:noFill/>
                </a:ln>
                <a:solidFill>
                  <a:prstClr val="white"/>
                </a:solidFill>
                <a:effectLst/>
                <a:uLnTx/>
                <a:uFillTx/>
                <a:latin typeface="Arial Nova" panose="020B0504020202020204" pitchFamily="34" charset="0"/>
              </a:rPr>
              <a:t>Based on </a:t>
            </a:r>
            <a:r>
              <a:rPr kumimoji="0" lang="en-GB" sz="1500" b="0" i="0" u="none" strike="noStrike" kern="1200" cap="none" spc="0" normalizeH="0" baseline="0">
                <a:ln>
                  <a:noFill/>
                </a:ln>
                <a:solidFill>
                  <a:prstClr val="white"/>
                </a:solidFill>
                <a:effectLst/>
                <a:uLnTx/>
                <a:uFillTx/>
                <a:latin typeface="Arial Nova" panose="020B0504020202020204" pitchFamily="34" charset="0"/>
              </a:rPr>
              <a:t>standardised</a:t>
            </a:r>
            <a:r>
              <a:rPr kumimoji="0" lang="en-US" sz="1500" b="0" i="0" u="none" strike="noStrike" kern="1200" cap="none" spc="0" normalizeH="0" baseline="0" noProof="0">
                <a:ln>
                  <a:noFill/>
                </a:ln>
                <a:solidFill>
                  <a:prstClr val="white"/>
                </a:solidFill>
                <a:effectLst/>
                <a:uLnTx/>
                <a:uFillTx/>
                <a:latin typeface="Arial Nova" panose="020B0504020202020204" pitchFamily="34" charset="0"/>
              </a:rPr>
              <a:t> data exchange protocols</a:t>
            </a:r>
            <a:endParaRPr kumimoji="0" lang="en-US" sz="1500" b="1" i="0" u="sng" strike="noStrike" kern="1200" cap="none" spc="0" normalizeH="0" baseline="0" noProof="0">
              <a:ln>
                <a:noFill/>
              </a:ln>
              <a:solidFill>
                <a:prstClr val="white"/>
              </a:solidFill>
              <a:effectLst/>
              <a:uLnTx/>
              <a:uFillTx/>
              <a:latin typeface="Arial Nova" panose="020B05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rial Nova" panose="020B05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white"/>
                </a:solidFill>
                <a:effectLst/>
                <a:uLnTx/>
                <a:uFillTx/>
                <a:latin typeface="Arial Nova" panose="020B0504020202020204" pitchFamily="34" charset="0"/>
              </a:rPr>
              <a:t>Containing sector-specific </a:t>
            </a:r>
            <a:r>
              <a:rPr kumimoji="0" lang="en-US" sz="1500" b="1" i="0" u="sng" strike="noStrike" kern="1200" cap="none" spc="0" normalizeH="0" baseline="0" noProof="0">
                <a:ln>
                  <a:noFill/>
                </a:ln>
                <a:solidFill>
                  <a:prstClr val="white"/>
                </a:solidFill>
                <a:effectLst/>
                <a:uLnTx/>
                <a:uFillTx/>
                <a:latin typeface="Arial Nova" panose="020B0504020202020204" pitchFamily="34" charset="0"/>
              </a:rPr>
              <a:t>mandatory</a:t>
            </a:r>
            <a:r>
              <a:rPr kumimoji="0" lang="en-US" sz="1500" b="0" i="0" u="none" strike="noStrike" kern="1200" cap="none" spc="0" normalizeH="0" baseline="0" noProof="0">
                <a:ln>
                  <a:noFill/>
                </a:ln>
                <a:solidFill>
                  <a:prstClr val="white"/>
                </a:solidFill>
                <a:effectLst/>
                <a:uLnTx/>
                <a:uFillTx/>
                <a:latin typeface="Arial Nova" panose="020B0504020202020204" pitchFamily="34" charset="0"/>
              </a:rPr>
              <a:t> sustainability &amp; circularity information</a:t>
            </a:r>
          </a:p>
        </p:txBody>
      </p:sp>
      <p:sp>
        <p:nvSpPr>
          <p:cNvPr id="8" name="Rectangle 7">
            <a:extLst>
              <a:ext uri="{FF2B5EF4-FFF2-40B4-BE49-F238E27FC236}">
                <a16:creationId xmlns:a16="http://schemas.microsoft.com/office/drawing/2014/main" id="{203DCDCF-F855-0030-9251-A2332E82FF00}"/>
              </a:ext>
            </a:extLst>
          </p:cNvPr>
          <p:cNvSpPr/>
          <p:nvPr/>
        </p:nvSpPr>
        <p:spPr>
          <a:xfrm>
            <a:off x="4452411" y="3215138"/>
            <a:ext cx="2035787" cy="1048156"/>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w="0"/>
                <a:solidFill>
                  <a:srgbClr val="FFFFFF"/>
                </a:solidFill>
                <a:effectLst>
                  <a:outerShdw blurRad="38100" dist="19050" dir="2700000" algn="tl" rotWithShape="0">
                    <a:srgbClr val="262626">
                      <a:alpha val="40000"/>
                    </a:srgbClr>
                  </a:outerShdw>
                </a:effectLst>
                <a:uLnTx/>
                <a:uFillTx/>
                <a:latin typeface="Arial Nova" panose="020B0504020202020204" pitchFamily="34" charset="0"/>
              </a:rPr>
              <a:t>Mandatory</a:t>
            </a:r>
          </a:p>
        </p:txBody>
      </p:sp>
      <p:sp>
        <p:nvSpPr>
          <p:cNvPr id="9" name="Rectangle 8">
            <a:extLst>
              <a:ext uri="{FF2B5EF4-FFF2-40B4-BE49-F238E27FC236}">
                <a16:creationId xmlns:a16="http://schemas.microsoft.com/office/drawing/2014/main" id="{0CA92A5B-2895-ED1E-556E-7B0DC2A15B31}"/>
              </a:ext>
            </a:extLst>
          </p:cNvPr>
          <p:cNvSpPr/>
          <p:nvPr/>
        </p:nvSpPr>
        <p:spPr>
          <a:xfrm>
            <a:off x="6798372" y="3371057"/>
            <a:ext cx="2956578"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DPP onboarding: Data reuse</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10" name="Rectangle 9">
            <a:extLst>
              <a:ext uri="{FF2B5EF4-FFF2-40B4-BE49-F238E27FC236}">
                <a16:creationId xmlns:a16="http://schemas.microsoft.com/office/drawing/2014/main" id="{973922E0-2136-1112-CE49-675758FC26C7}"/>
              </a:ext>
            </a:extLst>
          </p:cNvPr>
          <p:cNvSpPr/>
          <p:nvPr/>
        </p:nvSpPr>
        <p:spPr>
          <a:xfrm>
            <a:off x="3575720" y="5333172"/>
            <a:ext cx="4110070" cy="1048156"/>
          </a:xfrm>
          <a:prstGeom prst="rect">
            <a:avLst/>
          </a:prstGeom>
          <a:noFill/>
        </p:spPr>
        <p:txBody>
          <a:bodyPr wrap="none" lIns="91440" tIns="45720" rIns="91440" bIns="45720">
            <a:prstTxWarp prst="textArchDown">
              <a:avLst>
                <a:gd name="adj" fmla="val 1398777"/>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w="0"/>
                <a:solidFill>
                  <a:srgbClr val="262626"/>
                </a:solidFill>
                <a:effectLst>
                  <a:outerShdw blurRad="38100" dist="19050" dir="2700000" algn="tl" rotWithShape="0">
                    <a:srgbClr val="262626">
                      <a:alpha val="40000"/>
                    </a:srgbClr>
                  </a:outerShdw>
                </a:effectLst>
                <a:uLnTx/>
                <a:uFillTx/>
                <a:latin typeface="Arial Nova" panose="020B0504020202020204" pitchFamily="34" charset="0"/>
              </a:rPr>
              <a:t>Non mandatory</a:t>
            </a:r>
          </a:p>
        </p:txBody>
      </p:sp>
      <p:sp>
        <p:nvSpPr>
          <p:cNvPr id="11" name="Rectangle 10">
            <a:extLst>
              <a:ext uri="{FF2B5EF4-FFF2-40B4-BE49-F238E27FC236}">
                <a16:creationId xmlns:a16="http://schemas.microsoft.com/office/drawing/2014/main" id="{2C309704-9DEE-93D2-9172-249087EFA320}"/>
              </a:ext>
            </a:extLst>
          </p:cNvPr>
          <p:cNvSpPr/>
          <p:nvPr/>
        </p:nvSpPr>
        <p:spPr>
          <a:xfrm>
            <a:off x="7127830" y="4366473"/>
            <a:ext cx="2535791"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rgbClr val="262626"/>
                </a:solidFill>
                <a:latin typeface="Arial Nova" panose="020B0504020202020204" pitchFamily="34" charset="0"/>
              </a:rPr>
              <a:t>Related</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 </a:t>
            </a:r>
            <a:r>
              <a:rPr kumimoji="0" lang="en-US" sz="1500" b="1" i="0" u="none" strike="noStrike" kern="1200" cap="none" spc="0" normalizeH="0" baseline="0" noProof="0" dirty="0">
                <a:ln>
                  <a:noFill/>
                </a:ln>
                <a:solidFill>
                  <a:srgbClr val="262626"/>
                </a:solidFill>
                <a:effectLst/>
                <a:uLnTx/>
                <a:uFillTx/>
                <a:latin typeface="Arial Nova" panose="020B0504020202020204" pitchFamily="34" charset="0"/>
              </a:rPr>
              <a:t>Digital </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technologies (</a:t>
            </a:r>
            <a:r>
              <a:rPr kumimoji="0" lang="en-US" sz="1500" b="1" i="0" u="none" strike="noStrike" kern="1200" cap="none" spc="0" normalizeH="0" baseline="0" noProof="0" dirty="0" err="1" smtClean="0">
                <a:ln>
                  <a:noFill/>
                </a:ln>
                <a:solidFill>
                  <a:srgbClr val="262626"/>
                </a:solidFill>
                <a:effectLst/>
                <a:uLnTx/>
                <a:uFillTx/>
                <a:latin typeface="Arial Nova" panose="020B0504020202020204" pitchFamily="34" charset="0"/>
              </a:rPr>
              <a:t>IoT</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 DLT</a:t>
            </a:r>
            <a:r>
              <a:rPr kumimoji="0" lang="en-US" sz="1500" b="1" i="0" u="none" strike="noStrike" kern="1200" cap="none" spc="0" normalizeH="0" baseline="0" noProof="0" dirty="0">
                <a:ln>
                  <a:noFill/>
                </a:ln>
                <a:solidFill>
                  <a:srgbClr val="262626"/>
                </a:solidFill>
                <a:effectLst/>
                <a:uLnTx/>
                <a:uFillTx/>
                <a:latin typeface="Arial Nova" panose="020B0504020202020204" pitchFamily="34" charset="0"/>
              </a:rPr>
              <a:t>, VC, DIDs, Digital Twins, </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AI, …)</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12" name="Rectangle 11">
            <a:extLst>
              <a:ext uri="{FF2B5EF4-FFF2-40B4-BE49-F238E27FC236}">
                <a16:creationId xmlns:a16="http://schemas.microsoft.com/office/drawing/2014/main" id="{DCDA4890-67BF-C4F5-ED31-FE9FAA7856D4}"/>
              </a:ext>
            </a:extLst>
          </p:cNvPr>
          <p:cNvSpPr/>
          <p:nvPr/>
        </p:nvSpPr>
        <p:spPr>
          <a:xfrm>
            <a:off x="2465290" y="2727954"/>
            <a:ext cx="1953085"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srgbClr val="262626"/>
                </a:solidFill>
                <a:latin typeface="Arial Nova" panose="020B0504020202020204" pitchFamily="34" charset="0"/>
              </a:rPr>
              <a:t>U</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se of DPP in non-regulated</a:t>
            </a:r>
            <a:r>
              <a:rPr kumimoji="0" lang="en-US" sz="1500" b="1" i="0" u="none" strike="noStrike" kern="1200" cap="none" spc="0" normalizeH="0" noProof="0" dirty="0" smtClean="0">
                <a:ln>
                  <a:noFill/>
                </a:ln>
                <a:solidFill>
                  <a:srgbClr val="262626"/>
                </a:solidFill>
                <a:effectLst/>
                <a:uLnTx/>
                <a:uFillTx/>
                <a:latin typeface="Arial Nova" panose="020B0504020202020204" pitchFamily="34" charset="0"/>
              </a:rPr>
              <a:t> sectors</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13" name="Rectangle 12">
            <a:extLst>
              <a:ext uri="{FF2B5EF4-FFF2-40B4-BE49-F238E27FC236}">
                <a16:creationId xmlns:a16="http://schemas.microsoft.com/office/drawing/2014/main" id="{680D760A-8352-0C69-A591-544C663D7ED3}"/>
              </a:ext>
            </a:extLst>
          </p:cNvPr>
          <p:cNvSpPr/>
          <p:nvPr/>
        </p:nvSpPr>
        <p:spPr>
          <a:xfrm>
            <a:off x="6840175" y="5256381"/>
            <a:ext cx="2101832"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Ontologies</a:t>
            </a:r>
            <a:r>
              <a:rPr kumimoji="0" lang="en-US" sz="1500" b="1" i="0" u="none" strike="noStrike" kern="1200" cap="none" spc="0" normalizeH="0" noProof="0" dirty="0" smtClean="0">
                <a:ln>
                  <a:noFill/>
                </a:ln>
                <a:solidFill>
                  <a:srgbClr val="262626"/>
                </a:solidFill>
                <a:effectLst/>
                <a:uLnTx/>
                <a:uFillTx/>
                <a:latin typeface="Arial Nova" panose="020B0504020202020204" pitchFamily="34" charset="0"/>
              </a:rPr>
              <a:t> </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related to  the DPP (e.g. LCA)</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14" name="Rectangle 13">
            <a:extLst>
              <a:ext uri="{FF2B5EF4-FFF2-40B4-BE49-F238E27FC236}">
                <a16:creationId xmlns:a16="http://schemas.microsoft.com/office/drawing/2014/main" id="{0F13C06C-4501-3B60-FCFE-3B0E76E58A00}"/>
              </a:ext>
            </a:extLst>
          </p:cNvPr>
          <p:cNvSpPr/>
          <p:nvPr/>
        </p:nvSpPr>
        <p:spPr>
          <a:xfrm>
            <a:off x="1607853" y="3666416"/>
            <a:ext cx="2083585"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262626"/>
                </a:solidFill>
                <a:effectLst/>
                <a:uLnTx/>
                <a:uFillTx/>
                <a:latin typeface="Arial Nova" panose="020B0504020202020204" pitchFamily="34" charset="0"/>
              </a:rPr>
              <a:t>Data-enabled circular business </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models, beyond regulation</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15" name="Flèche droite 14">
            <a:extLst>
              <a:ext uri="{FF2B5EF4-FFF2-40B4-BE49-F238E27FC236}">
                <a16:creationId xmlns:a16="http://schemas.microsoft.com/office/drawing/2014/main" id="{3E022C8F-5179-33E7-9A88-EC87448B44B8}"/>
              </a:ext>
            </a:extLst>
          </p:cNvPr>
          <p:cNvSpPr/>
          <p:nvPr/>
        </p:nvSpPr>
        <p:spPr>
          <a:xfrm>
            <a:off x="4175321" y="3781839"/>
            <a:ext cx="369930" cy="30835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6" name="Flèche droite 15">
            <a:extLst>
              <a:ext uri="{FF2B5EF4-FFF2-40B4-BE49-F238E27FC236}">
                <a16:creationId xmlns:a16="http://schemas.microsoft.com/office/drawing/2014/main" id="{95FF5331-B59E-A88A-C5D1-FCBF5758554D}"/>
              </a:ext>
            </a:extLst>
          </p:cNvPr>
          <p:cNvSpPr/>
          <p:nvPr/>
        </p:nvSpPr>
        <p:spPr>
          <a:xfrm>
            <a:off x="4142272" y="4604600"/>
            <a:ext cx="369930" cy="30835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7" name="Rectangle 16">
            <a:extLst>
              <a:ext uri="{FF2B5EF4-FFF2-40B4-BE49-F238E27FC236}">
                <a16:creationId xmlns:a16="http://schemas.microsoft.com/office/drawing/2014/main" id="{45459B1D-0EE3-BBB4-F1EE-C9E460CF2E01}"/>
              </a:ext>
            </a:extLst>
          </p:cNvPr>
          <p:cNvSpPr/>
          <p:nvPr/>
        </p:nvSpPr>
        <p:spPr>
          <a:xfrm>
            <a:off x="1854018" y="4612772"/>
            <a:ext cx="2143582"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DPP &amp; supply-chain </a:t>
            </a:r>
            <a:r>
              <a:rPr kumimoji="0" lang="en-US" sz="1500" b="1" i="0" u="none" strike="noStrike" kern="1200" cap="none" spc="0" normalizeH="0" baseline="0" noProof="0" dirty="0">
                <a:ln>
                  <a:noFill/>
                </a:ln>
                <a:solidFill>
                  <a:srgbClr val="262626"/>
                </a:solidFill>
                <a:effectLst/>
                <a:uLnTx/>
                <a:uFillTx/>
                <a:latin typeface="Arial Nova" panose="020B0504020202020204" pitchFamily="34" charset="0"/>
              </a:rPr>
              <a:t>ESG </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traceability tools</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19" name="Rectangle 18">
            <a:extLst>
              <a:ext uri="{FF2B5EF4-FFF2-40B4-BE49-F238E27FC236}">
                <a16:creationId xmlns:a16="http://schemas.microsoft.com/office/drawing/2014/main" id="{16DED480-D2FA-1CB5-8BA0-4671326105B8}"/>
              </a:ext>
            </a:extLst>
          </p:cNvPr>
          <p:cNvSpPr/>
          <p:nvPr/>
        </p:nvSpPr>
        <p:spPr>
          <a:xfrm>
            <a:off x="4682051" y="5013176"/>
            <a:ext cx="1519003" cy="784376"/>
          </a:xfrm>
          <a:prstGeom prst="rect">
            <a:avLst/>
          </a:prstGeom>
          <a:noFill/>
        </p:spPr>
        <p:txBody>
          <a:bodyPr wrap="none" lIns="91440" tIns="45720" rIns="91440" bIns="45720">
            <a:prstTxWarp prst="textArchDown">
              <a:avLst>
                <a:gd name="adj" fmla="val 360143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0"/>
                <a:solidFill>
                  <a:srgbClr val="FFFFFF"/>
                </a:solidFill>
                <a:effectLst>
                  <a:outerShdw blurRad="38100" dist="19050" dir="2700000" algn="tl" rotWithShape="0">
                    <a:srgbClr val="262626">
                      <a:alpha val="40000"/>
                    </a:srgbClr>
                  </a:outerShdw>
                </a:effectLst>
                <a:uLnTx/>
                <a:uFillTx/>
                <a:latin typeface="Arial Nova" panose="020B0504020202020204" pitchFamily="34" charset="0"/>
              </a:rPr>
              <a:t>EU DPP</a:t>
            </a:r>
          </a:p>
        </p:txBody>
      </p:sp>
      <p:sp>
        <p:nvSpPr>
          <p:cNvPr id="20" name="Rectangle 19">
            <a:extLst>
              <a:ext uri="{FF2B5EF4-FFF2-40B4-BE49-F238E27FC236}">
                <a16:creationId xmlns:a16="http://schemas.microsoft.com/office/drawing/2014/main" id="{58A78C20-7043-C74B-8E90-B7FA71D14465}"/>
              </a:ext>
            </a:extLst>
          </p:cNvPr>
          <p:cNvSpPr/>
          <p:nvPr/>
        </p:nvSpPr>
        <p:spPr>
          <a:xfrm>
            <a:off x="3826250" y="2220142"/>
            <a:ext cx="2624600" cy="553998"/>
          </a:xfrm>
          <a:prstGeom prst="rect">
            <a:avLst/>
          </a:prstGeom>
        </p:spPr>
        <p:txBody>
          <a:bodyPr wrap="square">
            <a:spAutoFit/>
          </a:bodyPr>
          <a:lstStyle/>
          <a:p>
            <a:pPr lvl="0" algn="ctr">
              <a:defRPr/>
            </a:pPr>
            <a:r>
              <a:rPr lang="en-US" sz="1500" b="1" dirty="0">
                <a:solidFill>
                  <a:srgbClr val="262626"/>
                </a:solidFill>
                <a:latin typeface="Arial Nova" panose="020B0504020202020204" pitchFamily="34" charset="0"/>
              </a:rPr>
              <a:t>Connection to </a:t>
            </a:r>
            <a:r>
              <a:rPr lang="en-US" sz="1500" b="1" dirty="0" smtClean="0">
                <a:solidFill>
                  <a:srgbClr val="262626"/>
                </a:solidFill>
                <a:latin typeface="Arial Nova" panose="020B0504020202020204" pitchFamily="34" charset="0"/>
              </a:rPr>
              <a:t>Manufacturing &amp; Green Deal Data Spaces</a:t>
            </a:r>
            <a:endParaRPr lang="en-US" sz="1500" b="1" u="sng" dirty="0">
              <a:solidFill>
                <a:srgbClr val="262626"/>
              </a:solidFill>
              <a:latin typeface="Arial Nova" panose="020B0504020202020204" pitchFamily="34" charset="0"/>
            </a:endParaRPr>
          </a:p>
        </p:txBody>
      </p:sp>
      <p:sp>
        <p:nvSpPr>
          <p:cNvPr id="21" name="Rectangle 20">
            <a:extLst>
              <a:ext uri="{FF2B5EF4-FFF2-40B4-BE49-F238E27FC236}">
                <a16:creationId xmlns:a16="http://schemas.microsoft.com/office/drawing/2014/main" id="{E2576C17-9395-1D7E-3DC9-C8477DCBCDF3}"/>
              </a:ext>
            </a:extLst>
          </p:cNvPr>
          <p:cNvSpPr/>
          <p:nvPr/>
        </p:nvSpPr>
        <p:spPr>
          <a:xfrm>
            <a:off x="2807372" y="5567492"/>
            <a:ext cx="227311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EU DPP vs.          </a:t>
            </a:r>
            <a:r>
              <a:rPr kumimoji="0" lang="en-US" sz="1500" b="1" i="0" u="none" strike="noStrike" kern="1200" cap="none" spc="0" normalizeH="0" baseline="0" noProof="0" dirty="0">
                <a:ln>
                  <a:noFill/>
                </a:ln>
                <a:solidFill>
                  <a:srgbClr val="262626"/>
                </a:solidFill>
                <a:effectLst/>
                <a:uLnTx/>
                <a:uFillTx/>
                <a:latin typeface="Arial Nova" panose="020B0504020202020204" pitchFamily="34" charset="0"/>
              </a:rPr>
              <a:t>international DPPs</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23" name="Rectangle 22">
            <a:extLst>
              <a:ext uri="{FF2B5EF4-FFF2-40B4-BE49-F238E27FC236}">
                <a16:creationId xmlns:a16="http://schemas.microsoft.com/office/drawing/2014/main" id="{1497251E-71E8-74A6-6130-13B50C3F71C8}"/>
              </a:ext>
            </a:extLst>
          </p:cNvPr>
          <p:cNvSpPr/>
          <p:nvPr/>
        </p:nvSpPr>
        <p:spPr>
          <a:xfrm>
            <a:off x="6445098" y="2650089"/>
            <a:ext cx="1762828"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dirty="0" smtClean="0">
                <a:ln>
                  <a:noFill/>
                </a:ln>
                <a:solidFill>
                  <a:srgbClr val="262626"/>
                </a:solidFill>
                <a:effectLst/>
                <a:uLnTx/>
                <a:uFillTx/>
                <a:latin typeface="Arial Nova" panose="020B0504020202020204" pitchFamily="34" charset="0"/>
              </a:rPr>
              <a:t>Digitalisation tools for </a:t>
            </a:r>
            <a:r>
              <a:rPr kumimoji="0" lang="en-GB" sz="1500" b="1" i="0" u="none" strike="noStrike" kern="1200" cap="none" spc="0" normalizeH="0" baseline="0" dirty="0">
                <a:ln>
                  <a:noFill/>
                </a:ln>
                <a:solidFill>
                  <a:srgbClr val="262626"/>
                </a:solidFill>
                <a:effectLst/>
                <a:uLnTx/>
                <a:uFillTx/>
                <a:latin typeface="Arial Nova" panose="020B0504020202020204" pitchFamily="34" charset="0"/>
              </a:rPr>
              <a:t>EU industry</a:t>
            </a:r>
          </a:p>
        </p:txBody>
      </p:sp>
      <p:sp>
        <p:nvSpPr>
          <p:cNvPr id="27" name="Rectangle 26">
            <a:extLst>
              <a:ext uri="{FF2B5EF4-FFF2-40B4-BE49-F238E27FC236}">
                <a16:creationId xmlns:a16="http://schemas.microsoft.com/office/drawing/2014/main" id="{680D760A-8352-0C69-A591-544C663D7ED3}"/>
              </a:ext>
            </a:extLst>
          </p:cNvPr>
          <p:cNvSpPr/>
          <p:nvPr/>
        </p:nvSpPr>
        <p:spPr>
          <a:xfrm>
            <a:off x="6295380" y="5839718"/>
            <a:ext cx="2101832"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Customs &amp; DPP</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28" name="Rectangle 27">
            <a:extLst>
              <a:ext uri="{FF2B5EF4-FFF2-40B4-BE49-F238E27FC236}">
                <a16:creationId xmlns:a16="http://schemas.microsoft.com/office/drawing/2014/main" id="{680D760A-8352-0C69-A591-544C663D7ED3}"/>
              </a:ext>
            </a:extLst>
          </p:cNvPr>
          <p:cNvSpPr/>
          <p:nvPr/>
        </p:nvSpPr>
        <p:spPr>
          <a:xfrm>
            <a:off x="2074719" y="3308541"/>
            <a:ext cx="2101832"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Materials Passports</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30" name="Rectangle 29">
            <a:extLst>
              <a:ext uri="{FF2B5EF4-FFF2-40B4-BE49-F238E27FC236}">
                <a16:creationId xmlns:a16="http://schemas.microsoft.com/office/drawing/2014/main" id="{680D760A-8352-0C69-A591-544C663D7ED3}"/>
              </a:ext>
            </a:extLst>
          </p:cNvPr>
          <p:cNvSpPr/>
          <p:nvPr/>
        </p:nvSpPr>
        <p:spPr>
          <a:xfrm>
            <a:off x="7091811" y="3918954"/>
            <a:ext cx="2955198"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DPP for quality &amp; certification</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32" name="Rectangle 31">
            <a:extLst>
              <a:ext uri="{FF2B5EF4-FFF2-40B4-BE49-F238E27FC236}">
                <a16:creationId xmlns:a16="http://schemas.microsoft.com/office/drawing/2014/main" id="{680D760A-8352-0C69-A591-544C663D7ED3}"/>
              </a:ext>
            </a:extLst>
          </p:cNvPr>
          <p:cNvSpPr/>
          <p:nvPr/>
        </p:nvSpPr>
        <p:spPr>
          <a:xfrm>
            <a:off x="2140630" y="5195800"/>
            <a:ext cx="2101832" cy="323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Real-time</a:t>
            </a:r>
            <a:r>
              <a:rPr kumimoji="0" lang="en-US" sz="1500" b="1" i="0" u="none" strike="noStrike" kern="1200" cap="none" spc="0" normalizeH="0" noProof="0" dirty="0" smtClean="0">
                <a:ln>
                  <a:noFill/>
                </a:ln>
                <a:solidFill>
                  <a:srgbClr val="262626"/>
                </a:solidFill>
                <a:effectLst/>
                <a:uLnTx/>
                <a:uFillTx/>
                <a:latin typeface="Arial Nova" panose="020B0504020202020204" pitchFamily="34" charset="0"/>
              </a:rPr>
              <a:t> </a:t>
            </a:r>
            <a:r>
              <a:rPr kumimoji="0" lang="en-US" sz="1500" b="1" i="0" u="none" strike="noStrike" kern="1200" cap="none" spc="0" normalizeH="0" baseline="0" noProof="0" dirty="0" smtClean="0">
                <a:ln>
                  <a:noFill/>
                </a:ln>
                <a:solidFill>
                  <a:srgbClr val="262626"/>
                </a:solidFill>
                <a:effectLst/>
                <a:uLnTx/>
                <a:uFillTx/>
                <a:latin typeface="Arial Nova" panose="020B0504020202020204" pitchFamily="34" charset="0"/>
              </a:rPr>
              <a:t>DPPs</a:t>
            </a:r>
            <a:endParaRPr kumimoji="0" lang="en-GB" sz="15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35" name="Flèche droite 34">
            <a:extLst>
              <a:ext uri="{FF2B5EF4-FFF2-40B4-BE49-F238E27FC236}">
                <a16:creationId xmlns:a16="http://schemas.microsoft.com/office/drawing/2014/main" id="{3E022C8F-5179-33E7-9A88-EC87448B44B8}"/>
              </a:ext>
            </a:extLst>
          </p:cNvPr>
          <p:cNvSpPr/>
          <p:nvPr/>
        </p:nvSpPr>
        <p:spPr>
          <a:xfrm>
            <a:off x="4175321" y="3781839"/>
            <a:ext cx="369930" cy="30835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31" name="Rectangle 30">
            <a:extLst>
              <a:ext uri="{FF2B5EF4-FFF2-40B4-BE49-F238E27FC236}">
                <a16:creationId xmlns:a16="http://schemas.microsoft.com/office/drawing/2014/main" id="{DCDA4890-67BF-C4F5-ED31-FE9FAA7856D4}"/>
              </a:ext>
            </a:extLst>
          </p:cNvPr>
          <p:cNvSpPr/>
          <p:nvPr/>
        </p:nvSpPr>
        <p:spPr>
          <a:xfrm>
            <a:off x="369645" y="2147395"/>
            <a:ext cx="1312884" cy="156966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262626"/>
                </a:solidFill>
                <a:latin typeface="Arial Nova" panose="020B0504020202020204" pitchFamily="34" charset="0"/>
              </a:rPr>
              <a:t>Food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62626"/>
                </a:solidFill>
                <a:effectLst/>
                <a:uLnTx/>
                <a:uFillTx/>
                <a:latin typeface="Arial Nova" panose="020B0504020202020204" pitchFamily="34" charset="0"/>
              </a:rPr>
              <a:t>Nuclear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262626"/>
                </a:solidFill>
                <a:latin typeface="Arial Nova" panose="020B0504020202020204" pitchFamily="34" charset="0"/>
              </a:rPr>
              <a:t>Cables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62626"/>
                </a:solidFill>
                <a:effectLst/>
                <a:uLnTx/>
                <a:uFillTx/>
                <a:latin typeface="Arial Nova" panose="020B0504020202020204" pitchFamily="34" charset="0"/>
              </a:rPr>
              <a:t>Military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262626"/>
                </a:solidFill>
                <a:latin typeface="Arial Nova" panose="020B0504020202020204" pitchFamily="34" charset="0"/>
              </a:rPr>
              <a:t>Composites</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262626"/>
                </a:solidFill>
                <a:latin typeface="Arial Nova" panose="020B0504020202020204" pitchFamily="34" charset="0"/>
              </a:rPr>
              <a:t>H</a:t>
            </a:r>
            <a:r>
              <a:rPr lang="en-US" sz="1200" b="1" baseline="-25000" dirty="0" smtClean="0">
                <a:solidFill>
                  <a:srgbClr val="262626"/>
                </a:solidFill>
                <a:latin typeface="Arial Nova" panose="020B0504020202020204" pitchFamily="34" charset="0"/>
              </a:rPr>
              <a:t>2</a:t>
            </a:r>
            <a:r>
              <a:rPr lang="en-US" sz="1200" b="1" dirty="0" smtClean="0">
                <a:solidFill>
                  <a:srgbClr val="262626"/>
                </a:solidFill>
                <a:latin typeface="Arial Nova" panose="020B0504020202020204" pitchFamily="34" charset="0"/>
              </a:rPr>
              <a:t> Electrolizers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262626"/>
                </a:solidFill>
                <a:effectLst/>
                <a:uLnTx/>
                <a:uFillTx/>
                <a:latin typeface="Arial Nova" panose="020B0504020202020204" pitchFamily="34" charset="0"/>
              </a:rPr>
              <a:t>Pumps</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262626"/>
                </a:solidFill>
                <a:latin typeface="Arial Nova" panose="020B0504020202020204" pitchFamily="34" charset="0"/>
              </a:rPr>
              <a:t>…</a:t>
            </a:r>
            <a:endParaRPr kumimoji="0" lang="en-GB" sz="1200" b="1" i="0" u="none" strike="noStrike" kern="1200" cap="none" spc="0" normalizeH="0" baseline="0" noProof="0" dirty="0">
              <a:ln>
                <a:noFill/>
              </a:ln>
              <a:solidFill>
                <a:srgbClr val="262626"/>
              </a:solidFill>
              <a:effectLst/>
              <a:uLnTx/>
              <a:uFillTx/>
              <a:latin typeface="Arial Nova" panose="020B0504020202020204" pitchFamily="34" charset="0"/>
            </a:endParaRPr>
          </a:p>
        </p:txBody>
      </p:sp>
      <p:sp>
        <p:nvSpPr>
          <p:cNvPr id="4" name="Accolade fermante 3"/>
          <p:cNvSpPr/>
          <p:nvPr/>
        </p:nvSpPr>
        <p:spPr>
          <a:xfrm>
            <a:off x="1755238" y="2226280"/>
            <a:ext cx="155858" cy="1440000"/>
          </a:xfrm>
          <a:prstGeom prst="rightBrace">
            <a:avLst>
              <a:gd name="adj1" fmla="val 6949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4" name="Ellipse 33"/>
          <p:cNvSpPr/>
          <p:nvPr/>
        </p:nvSpPr>
        <p:spPr>
          <a:xfrm>
            <a:off x="3782856" y="2830618"/>
            <a:ext cx="3407466" cy="16521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43C965C-CA3E-C0F6-5C2B-3C4373CF851F}"/>
              </a:ext>
            </a:extLst>
          </p:cNvPr>
          <p:cNvSpPr/>
          <p:nvPr/>
        </p:nvSpPr>
        <p:spPr>
          <a:xfrm>
            <a:off x="9289947" y="5635177"/>
            <a:ext cx="2400213" cy="830997"/>
          </a:xfrm>
          <a:prstGeom prst="rect">
            <a:avLst/>
          </a:prstGeom>
        </p:spPr>
        <p:txBody>
          <a:bodyPr wrap="square">
            <a:spAutoFit/>
          </a:bodyPr>
          <a:lstStyle/>
          <a:p>
            <a:r>
              <a:rPr lang="en-US" sz="1600" b="1" dirty="0" smtClean="0">
                <a:solidFill>
                  <a:srgbClr val="FF0000"/>
                </a:solidFill>
                <a:latin typeface="Arial Nova" panose="020B0504020202020204" pitchFamily="34" charset="0"/>
              </a:rPr>
              <a:t>The DPP is basic digital infrastructure for EU industry.</a:t>
            </a:r>
            <a:endParaRPr lang="en-GB" sz="1600" b="1" dirty="0">
              <a:solidFill>
                <a:srgbClr val="FF0000"/>
              </a:solidFill>
              <a:latin typeface="Arial Nova" panose="020B0504020202020204" pitchFamily="34" charset="0"/>
            </a:endParaRPr>
          </a:p>
        </p:txBody>
      </p:sp>
      <p:sp>
        <p:nvSpPr>
          <p:cNvPr id="37" name="Rectangle 36">
            <a:extLst>
              <a:ext uri="{FF2B5EF4-FFF2-40B4-BE49-F238E27FC236}">
                <a16:creationId xmlns:a16="http://schemas.microsoft.com/office/drawing/2014/main" id="{C43C965C-CA3E-C0F6-5C2B-3C4373CF851F}"/>
              </a:ext>
            </a:extLst>
          </p:cNvPr>
          <p:cNvSpPr/>
          <p:nvPr/>
        </p:nvSpPr>
        <p:spPr>
          <a:xfrm>
            <a:off x="9841117" y="3558705"/>
            <a:ext cx="2278919" cy="1815882"/>
          </a:xfrm>
          <a:prstGeom prst="rect">
            <a:avLst/>
          </a:prstGeom>
        </p:spPr>
        <p:txBody>
          <a:bodyPr wrap="square">
            <a:spAutoFit/>
          </a:bodyPr>
          <a:lstStyle/>
          <a:p>
            <a:r>
              <a:rPr lang="en-US" sz="1600" b="1" dirty="0" smtClean="0">
                <a:solidFill>
                  <a:srgbClr val="FF0000"/>
                </a:solidFill>
                <a:latin typeface="Arial Nova" panose="020B0504020202020204" pitchFamily="34" charset="0"/>
              </a:rPr>
              <a:t>The DPP standards solve one of industry’s biggest </a:t>
            </a:r>
            <a:r>
              <a:rPr lang="en-US" sz="1600" b="1" smtClean="0">
                <a:solidFill>
                  <a:srgbClr val="FF0000"/>
                </a:solidFill>
                <a:latin typeface="Arial Nova" panose="020B0504020202020204" pitchFamily="34" charset="0"/>
              </a:rPr>
              <a:t>problems     </a:t>
            </a:r>
          </a:p>
          <a:p>
            <a:r>
              <a:rPr lang="en-US" sz="1600" b="1" smtClean="0">
                <a:solidFill>
                  <a:srgbClr val="FF0000"/>
                </a:solidFill>
                <a:latin typeface="Arial Nova" panose="020B0504020202020204" pitchFamily="34" charset="0"/>
                <a:sym typeface="Wingdings" panose="05000000000000000000" pitchFamily="2" charset="2"/>
              </a:rPr>
              <a:t> </a:t>
            </a:r>
            <a:r>
              <a:rPr lang="en-US" sz="1600" b="1" dirty="0" smtClean="0">
                <a:solidFill>
                  <a:srgbClr val="FF0000"/>
                </a:solidFill>
                <a:latin typeface="Arial Nova" panose="020B0504020202020204" pitchFamily="34" charset="0"/>
                <a:sym typeface="Wingdings" panose="05000000000000000000" pitchFamily="2" charset="2"/>
              </a:rPr>
              <a:t>too many different data sharing </a:t>
            </a:r>
            <a:r>
              <a:rPr lang="en-US" sz="1600" b="1" smtClean="0">
                <a:solidFill>
                  <a:srgbClr val="FF0000"/>
                </a:solidFill>
                <a:latin typeface="Arial Nova" panose="020B0504020202020204" pitchFamily="34" charset="0"/>
                <a:sym typeface="Wingdings" panose="05000000000000000000" pitchFamily="2" charset="2"/>
              </a:rPr>
              <a:t>standards!</a:t>
            </a:r>
          </a:p>
          <a:p>
            <a:r>
              <a:rPr lang="en-US" sz="1600" b="1" smtClean="0">
                <a:solidFill>
                  <a:srgbClr val="FF0000"/>
                </a:solidFill>
                <a:latin typeface="Arial Nova" panose="020B0504020202020204" pitchFamily="34" charset="0"/>
                <a:sym typeface="Wingdings" panose="05000000000000000000" pitchFamily="2" charset="2"/>
              </a:rPr>
              <a:t> Too many data silos</a:t>
            </a:r>
            <a:endParaRPr lang="en-GB" sz="1600" b="1" dirty="0">
              <a:solidFill>
                <a:srgbClr val="FF0000"/>
              </a:solidFill>
              <a:latin typeface="Arial Nova" panose="020B0504020202020204" pitchFamily="34" charset="0"/>
            </a:endParaRPr>
          </a:p>
        </p:txBody>
      </p:sp>
    </p:spTree>
    <p:extLst>
      <p:ext uri="{BB962C8B-B14F-4D97-AF65-F5344CB8AC3E}">
        <p14:creationId xmlns:p14="http://schemas.microsoft.com/office/powerpoint/2010/main" val="3927949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132C3B"/>
      </a:dk1>
      <a:lt1>
        <a:srgbClr val="FFFFFF"/>
      </a:lt1>
      <a:dk2>
        <a:srgbClr val="0E2841"/>
      </a:dk2>
      <a:lt2>
        <a:srgbClr val="FEFFFF"/>
      </a:lt2>
      <a:accent1>
        <a:srgbClr val="00997F"/>
      </a:accent1>
      <a:accent2>
        <a:srgbClr val="00997F"/>
      </a:accent2>
      <a:accent3>
        <a:srgbClr val="E66F23"/>
      </a:accent3>
      <a:accent4>
        <a:srgbClr val="E47023"/>
      </a:accent4>
      <a:accent5>
        <a:srgbClr val="F2F3F6"/>
      </a:accent5>
      <a:accent6>
        <a:srgbClr val="DEE0E1"/>
      </a:accent6>
      <a:hlink>
        <a:srgbClr val="00997F"/>
      </a:hlink>
      <a:folHlink>
        <a:srgbClr val="0099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1">
      <a:dk1>
        <a:srgbClr val="132C3B"/>
      </a:dk1>
      <a:lt1>
        <a:srgbClr val="FFFFFF"/>
      </a:lt1>
      <a:dk2>
        <a:srgbClr val="0E2841"/>
      </a:dk2>
      <a:lt2>
        <a:srgbClr val="FEFFFF"/>
      </a:lt2>
      <a:accent1>
        <a:srgbClr val="00997F"/>
      </a:accent1>
      <a:accent2>
        <a:srgbClr val="00997F"/>
      </a:accent2>
      <a:accent3>
        <a:srgbClr val="E66F23"/>
      </a:accent3>
      <a:accent4>
        <a:srgbClr val="E47023"/>
      </a:accent4>
      <a:accent5>
        <a:srgbClr val="F2F3F6"/>
      </a:accent5>
      <a:accent6>
        <a:srgbClr val="DEE0E1"/>
      </a:accent6>
      <a:hlink>
        <a:srgbClr val="00997F"/>
      </a:hlink>
      <a:folHlink>
        <a:srgbClr val="0099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am Document" ma:contentTypeID="0x010100A35317DCC28344A7B82488658A034A5C01005917811DE7B2A44487AED41102EFA470" ma:contentTypeVersion="15" ma:contentTypeDescription=" " ma:contentTypeScope="" ma:versionID="0d54f3a259dfbfa55cc34f4e8008e939">
  <xsd:schema xmlns:xsd="http://www.w3.org/2001/XMLSchema" xmlns:xs="http://www.w3.org/2001/XMLSchema" xmlns:p="http://schemas.microsoft.com/office/2006/metadata/properties" xmlns:ns2="5c959714-121f-4b7d-824b-5059e1436fc0" xmlns:ns3="2f6a910d-138e-42c1-8e8a-320c1b7cf3f7" xmlns:ns5="f4c09233-e6c9-452f-b8bb-a3a7f5493895" targetNamespace="http://schemas.microsoft.com/office/2006/metadata/properties" ma:root="true" ma:fieldsID="8aac0dcdfef6e7c9b38b68c92f137d47" ns2:_="" ns3:_="" ns5:_="">
    <xsd:import namespace="5c959714-121f-4b7d-824b-5059e1436fc0"/>
    <xsd:import namespace="2f6a910d-138e-42c1-8e8a-320c1b7cf3f7"/>
    <xsd:import namespace="f4c09233-e6c9-452f-b8bb-a3a7f5493895"/>
    <xsd:element name="properties">
      <xsd:complexType>
        <xsd:sequence>
          <xsd:element name="documentManagement">
            <xsd:complexType>
              <xsd:all>
                <xsd:element ref="ns2:_dlc_DocId" minOccurs="0"/>
                <xsd:element ref="ns2:_dlc_DocIdUrl" minOccurs="0"/>
                <xsd:element ref="ns2:_dlc_DocIdPersistId" minOccurs="0"/>
                <xsd:element ref="ns3:TNOC_ClusterName" minOccurs="0"/>
                <xsd:element ref="ns3:TNOC_ClusterId" minOccurs="0"/>
                <xsd:element ref="ns2:h15fbb78f4cb41d290e72f301ea2865f" minOccurs="0"/>
                <xsd:element ref="ns2:TaxCatchAll" minOccurs="0"/>
                <xsd:element ref="ns2:TaxCatchAllLabel" minOccurs="0"/>
                <xsd:element ref="ns2:n2a7a23bcc2241cb9261f9a914c7c1bb" minOccurs="0"/>
                <xsd:element ref="ns2:lca20d149a844688b6abf34073d5c21d" minOccurs="0"/>
                <xsd:element ref="ns2:bac4ab11065f4f6c809c820c57e320e5" minOccurs="0"/>
                <xsd:element ref="ns5:MediaServiceMetadata" minOccurs="0"/>
                <xsd:element ref="ns5:MediaServiceFastMetadata" minOccurs="0"/>
                <xsd:element ref="ns5:MediaServiceSearchProperties" minOccurs="0"/>
                <xsd:element ref="ns5:MediaServiceObjectDetectorVersions" minOccurs="0"/>
                <xsd:element ref="ns2:SharedWithUsers" minOccurs="0"/>
                <xsd:element ref="ns2:SharedWithDetails" minOccurs="0"/>
                <xsd:element ref="ns5:MediaServiceDateTaken" minOccurs="0"/>
                <xsd:element ref="ns5:MediaServiceGenerationTime" minOccurs="0"/>
                <xsd:element ref="ns5:MediaServiceEventHashCode" minOccurs="0"/>
                <xsd:element ref="ns5:lcf76f155ced4ddcb4097134ff3c332f" minOccurs="0"/>
                <xsd:element ref="ns5:MediaServiceOCR" minOccurs="0"/>
                <xsd:element ref="ns5:MediaLengthInSeconds" minOccurs="0"/>
                <xsd:element ref="ns5: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59714-121f-4b7d-824b-5059e1436fc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15fbb78f4cb41d290e72f301ea2865f" ma:index="13" nillable="true" ma:taxonomy="true" ma:internalName="h15fbb78f4cb41d290e72f301ea2865f" ma:taxonomyFieldName="TNOC_ClusterType" ma:displayName="Cluster type" ma:fieldId="{115fbb78-f4cb-41d2-90e7-2f301ea2865f}" ma:sspId="7378aa68-586f-4892-bb77-0985b40f41a6" ma:termSetId="e7feef8e-5ede-44cd-b7d5-7ed7dacef0b4"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dd98e436-dbdf-4b37-9d1c-0bb6eb05b4b1}" ma:internalName="TaxCatchAll" ma:showField="CatchAllData" ma:web="5c959714-121f-4b7d-824b-5059e1436fc0">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dd98e436-dbdf-4b37-9d1c-0bb6eb05b4b1}" ma:internalName="TaxCatchAllLabel" ma:readOnly="true" ma:showField="CatchAllDataLabel" ma:web="5c959714-121f-4b7d-824b-5059e1436fc0">
      <xsd:complexType>
        <xsd:complexContent>
          <xsd:extension base="dms:MultiChoiceLookup">
            <xsd:sequence>
              <xsd:element name="Value" type="dms:Lookup" maxOccurs="unbounded" minOccurs="0" nillable="true"/>
            </xsd:sequence>
          </xsd:extension>
        </xsd:complexContent>
      </xsd:complexType>
    </xsd:element>
    <xsd:element name="n2a7a23bcc2241cb9261f9a914c7c1bb" ma:index="17" nillable="true" ma:taxonomy="true" ma:internalName="n2a7a23bcc2241cb9261f9a914c7c1bb" ma:taxonomyFieldName="TNOC_DocumentClassification" ma:displayName="Document classification" ma:fieldId="{72a7a23b-cc22-41cb-9261-f9a914c7c1bb}" ma:sspId="7378aa68-586f-4892-bb77-0985b40f41a6" ma:termSetId="ff8f31fd-7572-41dc-9fe4-bd4c6d280f39" ma:anchorId="00000000-0000-0000-0000-000000000000" ma:open="false" ma:isKeyword="false">
      <xsd:complexType>
        <xsd:sequence>
          <xsd:element ref="pc:Terms" minOccurs="0" maxOccurs="1"/>
        </xsd:sequence>
      </xsd:complexType>
    </xsd:element>
    <xsd:element name="lca20d149a844688b6abf34073d5c21d" ma:index="19" nillable="true" ma:taxonomy="true" ma:internalName="lca20d149a844688b6abf34073d5c21d" ma:taxonomyFieldName="TNOC_DocumentType" ma:displayName="Document type" ma:fieldId="{5ca20d14-9a84-4688-b6ab-f34073d5c21d}" ma:sspId="7378aa68-586f-4892-bb77-0985b40f41a6" ma:termSetId="e8a13a9e-c4f3-4184-b8d9-8210abad4948" ma:anchorId="00000000-0000-0000-0000-000000000000" ma:open="false" ma:isKeyword="false">
      <xsd:complexType>
        <xsd:sequence>
          <xsd:element ref="pc:Terms" minOccurs="0" maxOccurs="1"/>
        </xsd:sequence>
      </xsd:complexType>
    </xsd:element>
    <xsd:element name="bac4ab11065f4f6c809c820c57e320e5" ma:index="22" nillable="true" ma:taxonomy="true" ma:internalName="bac4ab11065f4f6c809c820c57e320e5" ma:taxonomyFieldName="TNOC_DocumentCategory" ma:displayName="Document category" ma:fieldId="{bac4ab11-065f-4f6c-809c-820c57e320e5}" ma:sspId="7378aa68-586f-4892-bb77-0985b40f41a6" ma:termSetId="94d42b6a-4155-4fa6-95e9-087bc306ceb3" ma:anchorId="00000000-0000-0000-0000-000000000000" ma:open="false" ma:isKeyword="false">
      <xsd:complexType>
        <xsd:sequence>
          <xsd:element ref="pc:Terms" minOccurs="0" maxOccurs="1"/>
        </xsd:sequence>
      </xsd:complex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6a910d-138e-42c1-8e8a-320c1b7cf3f7" elementFormDefault="qualified">
    <xsd:import namespace="http://schemas.microsoft.com/office/2006/documentManagement/types"/>
    <xsd:import namespace="http://schemas.microsoft.com/office/infopath/2007/PartnerControls"/>
    <xsd:element name="TNOC_ClusterName" ma:index="11" nillable="true" ma:displayName="Cluster name" ma:internalName="TNOC_ClusterName">
      <xsd:simpleType>
        <xsd:restriction base="dms:Text">
          <xsd:maxLength value="255"/>
        </xsd:restriction>
      </xsd:simpleType>
    </xsd:element>
    <xsd:element name="TNOC_ClusterId" ma:index="12" nillable="true" ma:displayName="Cluster ID" ma:internalName="TNOC_Cluster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c09233-e6c9-452f-b8bb-a3a7f5493895"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DateTaken" ma:index="30" nillable="true" ma:displayName="MediaServiceDateTaken" ma:hidden="true" ma:indexed="true" ma:internalName="MediaServiceDateTaken"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378aa68-586f-4892-bb77-0985b40f41a6" ma:termSetId="09814cd3-568e-fe90-9814-8d621ff8fb84" ma:anchorId="fba54fb3-c3e1-fe81-a776-ca4b69148c4d" ma:open="true" ma:isKeyword="false">
      <xsd:complexType>
        <xsd:sequence>
          <xsd:element ref="pc:Terms" minOccurs="0" maxOccurs="1"/>
        </xsd:sequence>
      </xsd:complexType>
    </xsd:element>
    <xsd:element name="MediaServiceOCR" ma:index="35" nillable="true" ma:displayName="Extracted Text" ma:internalName="MediaServiceOCR" ma:readOnly="true">
      <xsd:simpleType>
        <xsd:restriction base="dms:Note">
          <xsd:maxLength value="255"/>
        </xsd:restriction>
      </xsd:simpleType>
    </xsd:element>
    <xsd:element name="MediaLengthInSeconds" ma:index="36" nillable="true" ma:displayName="MediaLengthInSeconds" ma:hidden="true" ma:internalName="MediaLengthInSeconds" ma:readOnly="true">
      <xsd:simpleType>
        <xsd:restriction base="dms:Unknown"/>
      </xsd:simpleType>
    </xsd:element>
    <xsd:element name="MediaServiceLocation" ma:index="37"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c959714-121f-4b7d-824b-5059e1436fc0">
      <Value>2</Value>
      <Value>1</Value>
    </TaxCatchAll>
    <lcf76f155ced4ddcb4097134ff3c332f xmlns="f4c09233-e6c9-452f-b8bb-a3a7f5493895">
      <Terms xmlns="http://schemas.microsoft.com/office/infopath/2007/PartnerControls"/>
    </lcf76f155ced4ddcb4097134ff3c332f>
    <TNOC_ClusterName xmlns="2f6a910d-138e-42c1-8e8a-320c1b7cf3f7">CoE DSC 2024</TNOC_ClusterName>
    <TNOC_ClusterId xmlns="2f6a910d-138e-42c1-8e8a-320c1b7cf3f7">P060.58102</TNOC_ClusterId>
    <h15fbb78f4cb41d290e72f301ea2865f xmlns="5c959714-121f-4b7d-824b-5059e1436fc0">
      <Terms xmlns="http://schemas.microsoft.com/office/infopath/2007/PartnerControls">
        <TermInfo xmlns="http://schemas.microsoft.com/office/infopath/2007/PartnerControls">
          <TermName xmlns="http://schemas.microsoft.com/office/infopath/2007/PartnerControls">Project</TermName>
          <TermId xmlns="http://schemas.microsoft.com/office/infopath/2007/PartnerControls">fa11c4c9-105f-402c-bb40-9a56b4989397</TermId>
        </TermInfo>
      </Terms>
    </h15fbb78f4cb41d290e72f301ea2865f>
    <n2a7a23bcc2241cb9261f9a914c7c1bb xmlns="5c959714-121f-4b7d-824b-5059e1436fc0">
      <Terms xmlns="http://schemas.microsoft.com/office/infopath/2007/PartnerControls">
        <TermInfo xmlns="http://schemas.microsoft.com/office/infopath/2007/PartnerControls">
          <TermName xmlns="http://schemas.microsoft.com/office/infopath/2007/PartnerControls">TNO Internal</TermName>
          <TermId xmlns="http://schemas.microsoft.com/office/infopath/2007/PartnerControls">1a23c89f-ef54-4907-86fd-8242403ff722</TermId>
        </TermInfo>
      </Terms>
    </n2a7a23bcc2241cb9261f9a914c7c1bb>
    <bac4ab11065f4f6c809c820c57e320e5 xmlns="5c959714-121f-4b7d-824b-5059e1436fc0">
      <Terms xmlns="http://schemas.microsoft.com/office/infopath/2007/PartnerControls"/>
    </bac4ab11065f4f6c809c820c57e320e5>
    <lca20d149a844688b6abf34073d5c21d xmlns="5c959714-121f-4b7d-824b-5059e1436fc0">
      <Terms xmlns="http://schemas.microsoft.com/office/infopath/2007/PartnerControls"/>
    </lca20d149a844688b6abf34073d5c21d>
    <_dlc_DocId xmlns="5c959714-121f-4b7d-824b-5059e1436fc0">C25XQ35AAES5-1534465571-4030</_dlc_DocId>
    <_dlc_DocIdUrl xmlns="5c959714-121f-4b7d-824b-5059e1436fc0">
      <Url>https://365tno.sharepoint.com/teams/P060.58102/_layouts/15/DocIdRedir.aspx?ID=C25XQ35AAES5-1534465571-4030</Url>
      <Description>C25XQ35AAES5-1534465571-4030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B051A39-99FC-43D6-AE54-4F4E42A73BFE}">
  <ds:schemaRefs>
    <ds:schemaRef ds:uri="http://schemas.microsoft.com/sharepoint/v3/contenttype/forms"/>
  </ds:schemaRefs>
</ds:datastoreItem>
</file>

<file path=customXml/itemProps2.xml><?xml version="1.0" encoding="utf-8"?>
<ds:datastoreItem xmlns:ds="http://schemas.openxmlformats.org/officeDocument/2006/customXml" ds:itemID="{6C17C87C-1A51-400A-9EFB-9B92EA0DDF74}"/>
</file>

<file path=customXml/itemProps3.xml><?xml version="1.0" encoding="utf-8"?>
<ds:datastoreItem xmlns:ds="http://schemas.openxmlformats.org/officeDocument/2006/customXml" ds:itemID="{45ED7ED7-6B9C-4E48-A8D2-FF87749910A1}">
  <ds:schemaRefs>
    <ds:schemaRef ds:uri="8a178342-c474-4f7c-9a56-2756f39ab445"/>
    <ds:schemaRef ds:uri="fc81d876-ed3b-4271-b2a1-99fae12e98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A7CE5879-92F5-4738-B827-02C87D369FD1}"/>
</file>

<file path=docProps/app.xml><?xml version="1.0" encoding="utf-8"?>
<Properties xmlns="http://schemas.openxmlformats.org/officeDocument/2006/extended-properties" xmlns:vt="http://schemas.openxmlformats.org/officeDocument/2006/docPropsVTypes">
  <TotalTime>1585</TotalTime>
  <Words>2005</Words>
  <Application>Microsoft Office PowerPoint</Application>
  <PresentationFormat>Grand écran</PresentationFormat>
  <Paragraphs>395</Paragraphs>
  <Slides>22</Slides>
  <Notes>8</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22</vt:i4>
      </vt:variant>
    </vt:vector>
  </HeadingPairs>
  <TitlesOfParts>
    <vt:vector size="32" baseType="lpstr">
      <vt:lpstr>Aptos</vt:lpstr>
      <vt:lpstr>Arial</vt:lpstr>
      <vt:lpstr>Arial Nova</vt:lpstr>
      <vt:lpstr>Calibri</vt:lpstr>
      <vt:lpstr>Courier New</vt:lpstr>
      <vt:lpstr>Roboto</vt:lpstr>
      <vt:lpstr>Segoe UI</vt:lpstr>
      <vt:lpstr>Wingdings</vt:lpstr>
      <vt:lpstr>Office Theme</vt:lpstr>
      <vt:lpstr>1_Office Theme</vt:lpstr>
      <vt:lpstr> Semantic interoperability: What it means for the Digital Product Passport</vt:lpstr>
      <vt:lpstr>Disclaimer</vt:lpstr>
      <vt:lpstr>Digital Product Passport (Regulatory)</vt:lpstr>
      <vt:lpstr>What are CIRPASS and CIRPASS-2 ?</vt:lpstr>
      <vt:lpstr>CIRPASS-2 Lighthouse Pilot Ecosystems (13)</vt:lpstr>
      <vt:lpstr>CIRPASS-2 Main objectives​</vt:lpstr>
      <vt:lpstr>Why is the DPP System an incredible opportunity?</vt:lpstr>
      <vt:lpstr>Why is the DPP System an incredible opportunity?</vt:lpstr>
      <vt:lpstr>Why is the DPP System an incredible opportunity?</vt:lpstr>
      <vt:lpstr>Why is the DPP System an incredible opportunity?</vt:lpstr>
      <vt:lpstr>CIRPASS-2 Main objectives​</vt:lpstr>
      <vt:lpstr>What is semantic interoperability?</vt:lpstr>
      <vt:lpstr>The problem with semantics – part 1</vt:lpstr>
      <vt:lpstr>The problem with semantics – part 1</vt:lpstr>
      <vt:lpstr>The problem with semantics – part 2</vt:lpstr>
      <vt:lpstr>Semantic interoperability vs. Unification</vt:lpstr>
      <vt:lpstr>Why is semantic interoperability needed for the DPP system ?</vt:lpstr>
      <vt:lpstr>Why is semantic interoperability needed for the DPP system ?</vt:lpstr>
      <vt:lpstr>Présentation PowerPoint</vt:lpstr>
      <vt:lpstr>Term translation vs. Semantic mapping </vt:lpstr>
      <vt:lpstr>Term translation vs. Semantic mapping </vt:lpstr>
      <vt:lpstr>Term translation vs. Semantic mapping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CIRPASS-2</dc:title>
  <dc:creator>Marina Isabel Ramos Domingas</dc:creator>
  <cp:lastModifiedBy>BERNIER Carolynn 203539</cp:lastModifiedBy>
  <cp:revision>449</cp:revision>
  <dcterms:created xsi:type="dcterms:W3CDTF">2024-05-27T18:09:28Z</dcterms:created>
  <dcterms:modified xsi:type="dcterms:W3CDTF">2025-02-26T13:18:20Z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0x010100A35317DCC28344A7B82488658A034A5C01005917811DE7B2A44487AED41102EFA470</vt:lpwstr>
  </property>
  <property fmtid="{D5CDD505-2E9C-101B-9397-08002B2CF9AE}" pid="3" name="MediaServiceImageTags">
    <vt:lpwstr/>
  </property>
  <property fmtid="{D5CDD505-2E9C-101B-9397-08002B2CF9AE}" pid="4" name="_dlc_DocIdItemGuid">
    <vt:lpwstr>1767263e-a10d-457e-9769-03682e9e0c87</vt:lpwstr>
  </property>
  <property fmtid="{D5CDD505-2E9C-101B-9397-08002B2CF9AE}" pid="5" name="TNOC_DocumentType">
    <vt:lpwstr/>
  </property>
  <property fmtid="{D5CDD505-2E9C-101B-9397-08002B2CF9AE}" pid="6" name="TNOC_ClusterType">
    <vt:lpwstr>2;#Project|fa11c4c9-105f-402c-bb40-9a56b4989397</vt:lpwstr>
  </property>
  <property fmtid="{D5CDD505-2E9C-101B-9397-08002B2CF9AE}" pid="7" name="TNOC_DocumentCategory">
    <vt:lpwstr/>
  </property>
  <property fmtid="{D5CDD505-2E9C-101B-9397-08002B2CF9AE}" pid="8" name="TNOC_DocumentClassification">
    <vt:lpwstr>1;#TNO Internal|1a23c89f-ef54-4907-86fd-8242403ff722</vt:lpwstr>
  </property>
</Properties>
</file>